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0" r:id="rId7"/>
    <p:sldId id="261" r:id="rId8"/>
    <p:sldId id="263" r:id="rId9"/>
    <p:sldId id="262" r:id="rId10"/>
    <p:sldId id="264" r:id="rId11"/>
    <p:sldId id="266" r:id="rId12"/>
    <p:sldId id="26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en-US"/>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US"/>
          </a:p>
        </p:txBody>
      </p:sp>
      <p:sp>
        <p:nvSpPr>
          <p:cNvPr id="4" name="Označba mesta datuma 3"/>
          <p:cNvSpPr>
            <a:spLocks noGrp="1"/>
          </p:cNvSpPr>
          <p:nvPr>
            <p:ph type="dt" sz="half" idx="10"/>
          </p:nvPr>
        </p:nvSpPr>
        <p:spPr/>
        <p:txBody>
          <a:bodyPr/>
          <a:lstStyle/>
          <a:p>
            <a:fld id="{AAFD9A82-F77A-41E0-BCB6-E094BEE1BEA7}" type="datetimeFigureOut">
              <a:rPr lang="en-US" smtClean="0"/>
              <a:t>3/31/2020</a:t>
            </a:fld>
            <a:endParaRPr lang="en-US"/>
          </a:p>
        </p:txBody>
      </p:sp>
      <p:sp>
        <p:nvSpPr>
          <p:cNvPr id="5" name="Označba mesta noge 4"/>
          <p:cNvSpPr>
            <a:spLocks noGrp="1"/>
          </p:cNvSpPr>
          <p:nvPr>
            <p:ph type="ftr" sz="quarter" idx="11"/>
          </p:nvPr>
        </p:nvSpPr>
        <p:spPr/>
        <p:txBody>
          <a:bodyPr/>
          <a:lstStyle/>
          <a:p>
            <a:endParaRPr lang="en-US"/>
          </a:p>
        </p:txBody>
      </p:sp>
      <p:sp>
        <p:nvSpPr>
          <p:cNvPr id="6" name="Označba mesta številke diapozitiva 5"/>
          <p:cNvSpPr>
            <a:spLocks noGrp="1"/>
          </p:cNvSpPr>
          <p:nvPr>
            <p:ph type="sldNum" sz="quarter" idx="12"/>
          </p:nvPr>
        </p:nvSpPr>
        <p:spPr/>
        <p:txBody>
          <a:bodyPr/>
          <a:lstStyle/>
          <a:p>
            <a:fld id="{9324388D-77AA-4CF1-8B8B-C1B9E95D57C5}" type="slidenum">
              <a:rPr lang="en-US" smtClean="0"/>
              <a:t>‹#›</a:t>
            </a:fld>
            <a:endParaRPr lang="en-US"/>
          </a:p>
        </p:txBody>
      </p:sp>
    </p:spTree>
    <p:extLst>
      <p:ext uri="{BB962C8B-B14F-4D97-AF65-F5344CB8AC3E}">
        <p14:creationId xmlns:p14="http://schemas.microsoft.com/office/powerpoint/2010/main" val="987906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datuma 3"/>
          <p:cNvSpPr>
            <a:spLocks noGrp="1"/>
          </p:cNvSpPr>
          <p:nvPr>
            <p:ph type="dt" sz="half" idx="10"/>
          </p:nvPr>
        </p:nvSpPr>
        <p:spPr/>
        <p:txBody>
          <a:bodyPr/>
          <a:lstStyle/>
          <a:p>
            <a:fld id="{AAFD9A82-F77A-41E0-BCB6-E094BEE1BEA7}" type="datetimeFigureOut">
              <a:rPr lang="en-US" smtClean="0"/>
              <a:t>3/31/2020</a:t>
            </a:fld>
            <a:endParaRPr lang="en-US"/>
          </a:p>
        </p:txBody>
      </p:sp>
      <p:sp>
        <p:nvSpPr>
          <p:cNvPr id="5" name="Označba mesta noge 4"/>
          <p:cNvSpPr>
            <a:spLocks noGrp="1"/>
          </p:cNvSpPr>
          <p:nvPr>
            <p:ph type="ftr" sz="quarter" idx="11"/>
          </p:nvPr>
        </p:nvSpPr>
        <p:spPr/>
        <p:txBody>
          <a:bodyPr/>
          <a:lstStyle/>
          <a:p>
            <a:endParaRPr lang="en-US"/>
          </a:p>
        </p:txBody>
      </p:sp>
      <p:sp>
        <p:nvSpPr>
          <p:cNvPr id="6" name="Označba mesta številke diapozitiva 5"/>
          <p:cNvSpPr>
            <a:spLocks noGrp="1"/>
          </p:cNvSpPr>
          <p:nvPr>
            <p:ph type="sldNum" sz="quarter" idx="12"/>
          </p:nvPr>
        </p:nvSpPr>
        <p:spPr/>
        <p:txBody>
          <a:bodyPr/>
          <a:lstStyle/>
          <a:p>
            <a:fld id="{9324388D-77AA-4CF1-8B8B-C1B9E95D57C5}" type="slidenum">
              <a:rPr lang="en-US" smtClean="0"/>
              <a:t>‹#›</a:t>
            </a:fld>
            <a:endParaRPr lang="en-US"/>
          </a:p>
        </p:txBody>
      </p:sp>
    </p:spTree>
    <p:extLst>
      <p:ext uri="{BB962C8B-B14F-4D97-AF65-F5344CB8AC3E}">
        <p14:creationId xmlns:p14="http://schemas.microsoft.com/office/powerpoint/2010/main" val="1954417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en-US"/>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datuma 3"/>
          <p:cNvSpPr>
            <a:spLocks noGrp="1"/>
          </p:cNvSpPr>
          <p:nvPr>
            <p:ph type="dt" sz="half" idx="10"/>
          </p:nvPr>
        </p:nvSpPr>
        <p:spPr/>
        <p:txBody>
          <a:bodyPr/>
          <a:lstStyle/>
          <a:p>
            <a:fld id="{AAFD9A82-F77A-41E0-BCB6-E094BEE1BEA7}" type="datetimeFigureOut">
              <a:rPr lang="en-US" smtClean="0"/>
              <a:t>3/31/2020</a:t>
            </a:fld>
            <a:endParaRPr lang="en-US"/>
          </a:p>
        </p:txBody>
      </p:sp>
      <p:sp>
        <p:nvSpPr>
          <p:cNvPr id="5" name="Označba mesta noge 4"/>
          <p:cNvSpPr>
            <a:spLocks noGrp="1"/>
          </p:cNvSpPr>
          <p:nvPr>
            <p:ph type="ftr" sz="quarter" idx="11"/>
          </p:nvPr>
        </p:nvSpPr>
        <p:spPr/>
        <p:txBody>
          <a:bodyPr/>
          <a:lstStyle/>
          <a:p>
            <a:endParaRPr lang="en-US"/>
          </a:p>
        </p:txBody>
      </p:sp>
      <p:sp>
        <p:nvSpPr>
          <p:cNvPr id="6" name="Označba mesta številke diapozitiva 5"/>
          <p:cNvSpPr>
            <a:spLocks noGrp="1"/>
          </p:cNvSpPr>
          <p:nvPr>
            <p:ph type="sldNum" sz="quarter" idx="12"/>
          </p:nvPr>
        </p:nvSpPr>
        <p:spPr/>
        <p:txBody>
          <a:bodyPr/>
          <a:lstStyle/>
          <a:p>
            <a:fld id="{9324388D-77AA-4CF1-8B8B-C1B9E95D57C5}" type="slidenum">
              <a:rPr lang="en-US" smtClean="0"/>
              <a:t>‹#›</a:t>
            </a:fld>
            <a:endParaRPr lang="en-US"/>
          </a:p>
        </p:txBody>
      </p:sp>
    </p:spTree>
    <p:extLst>
      <p:ext uri="{BB962C8B-B14F-4D97-AF65-F5344CB8AC3E}">
        <p14:creationId xmlns:p14="http://schemas.microsoft.com/office/powerpoint/2010/main" val="3838352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datuma 3"/>
          <p:cNvSpPr>
            <a:spLocks noGrp="1"/>
          </p:cNvSpPr>
          <p:nvPr>
            <p:ph type="dt" sz="half" idx="10"/>
          </p:nvPr>
        </p:nvSpPr>
        <p:spPr/>
        <p:txBody>
          <a:bodyPr/>
          <a:lstStyle/>
          <a:p>
            <a:fld id="{AAFD9A82-F77A-41E0-BCB6-E094BEE1BEA7}" type="datetimeFigureOut">
              <a:rPr lang="en-US" smtClean="0"/>
              <a:t>3/31/2020</a:t>
            </a:fld>
            <a:endParaRPr lang="en-US"/>
          </a:p>
        </p:txBody>
      </p:sp>
      <p:sp>
        <p:nvSpPr>
          <p:cNvPr id="5" name="Označba mesta noge 4"/>
          <p:cNvSpPr>
            <a:spLocks noGrp="1"/>
          </p:cNvSpPr>
          <p:nvPr>
            <p:ph type="ftr" sz="quarter" idx="11"/>
          </p:nvPr>
        </p:nvSpPr>
        <p:spPr/>
        <p:txBody>
          <a:bodyPr/>
          <a:lstStyle/>
          <a:p>
            <a:endParaRPr lang="en-US"/>
          </a:p>
        </p:txBody>
      </p:sp>
      <p:sp>
        <p:nvSpPr>
          <p:cNvPr id="6" name="Označba mesta številke diapozitiva 5"/>
          <p:cNvSpPr>
            <a:spLocks noGrp="1"/>
          </p:cNvSpPr>
          <p:nvPr>
            <p:ph type="sldNum" sz="quarter" idx="12"/>
          </p:nvPr>
        </p:nvSpPr>
        <p:spPr/>
        <p:txBody>
          <a:bodyPr/>
          <a:lstStyle/>
          <a:p>
            <a:fld id="{9324388D-77AA-4CF1-8B8B-C1B9E95D57C5}" type="slidenum">
              <a:rPr lang="en-US" smtClean="0"/>
              <a:t>‹#›</a:t>
            </a:fld>
            <a:endParaRPr lang="en-US"/>
          </a:p>
        </p:txBody>
      </p:sp>
    </p:spTree>
    <p:extLst>
      <p:ext uri="{BB962C8B-B14F-4D97-AF65-F5344CB8AC3E}">
        <p14:creationId xmlns:p14="http://schemas.microsoft.com/office/powerpoint/2010/main" val="308997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en-US"/>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AAFD9A82-F77A-41E0-BCB6-E094BEE1BEA7}" type="datetimeFigureOut">
              <a:rPr lang="en-US" smtClean="0"/>
              <a:t>3/31/2020</a:t>
            </a:fld>
            <a:endParaRPr lang="en-US"/>
          </a:p>
        </p:txBody>
      </p:sp>
      <p:sp>
        <p:nvSpPr>
          <p:cNvPr id="5" name="Označba mesta noge 4"/>
          <p:cNvSpPr>
            <a:spLocks noGrp="1"/>
          </p:cNvSpPr>
          <p:nvPr>
            <p:ph type="ftr" sz="quarter" idx="11"/>
          </p:nvPr>
        </p:nvSpPr>
        <p:spPr/>
        <p:txBody>
          <a:bodyPr/>
          <a:lstStyle/>
          <a:p>
            <a:endParaRPr lang="en-US"/>
          </a:p>
        </p:txBody>
      </p:sp>
      <p:sp>
        <p:nvSpPr>
          <p:cNvPr id="6" name="Označba mesta številke diapozitiva 5"/>
          <p:cNvSpPr>
            <a:spLocks noGrp="1"/>
          </p:cNvSpPr>
          <p:nvPr>
            <p:ph type="sldNum" sz="quarter" idx="12"/>
          </p:nvPr>
        </p:nvSpPr>
        <p:spPr/>
        <p:txBody>
          <a:bodyPr/>
          <a:lstStyle/>
          <a:p>
            <a:fld id="{9324388D-77AA-4CF1-8B8B-C1B9E95D57C5}" type="slidenum">
              <a:rPr lang="en-US" smtClean="0"/>
              <a:t>‹#›</a:t>
            </a:fld>
            <a:endParaRPr lang="en-US"/>
          </a:p>
        </p:txBody>
      </p:sp>
    </p:spTree>
    <p:extLst>
      <p:ext uri="{BB962C8B-B14F-4D97-AF65-F5344CB8AC3E}">
        <p14:creationId xmlns:p14="http://schemas.microsoft.com/office/powerpoint/2010/main" val="1970097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5" name="Označba mesta datuma 4"/>
          <p:cNvSpPr>
            <a:spLocks noGrp="1"/>
          </p:cNvSpPr>
          <p:nvPr>
            <p:ph type="dt" sz="half" idx="10"/>
          </p:nvPr>
        </p:nvSpPr>
        <p:spPr/>
        <p:txBody>
          <a:bodyPr/>
          <a:lstStyle/>
          <a:p>
            <a:fld id="{AAFD9A82-F77A-41E0-BCB6-E094BEE1BEA7}" type="datetimeFigureOut">
              <a:rPr lang="en-US" smtClean="0"/>
              <a:t>3/31/2020</a:t>
            </a:fld>
            <a:endParaRPr lang="en-US"/>
          </a:p>
        </p:txBody>
      </p:sp>
      <p:sp>
        <p:nvSpPr>
          <p:cNvPr id="6" name="Označba mesta noge 5"/>
          <p:cNvSpPr>
            <a:spLocks noGrp="1"/>
          </p:cNvSpPr>
          <p:nvPr>
            <p:ph type="ftr" sz="quarter" idx="11"/>
          </p:nvPr>
        </p:nvSpPr>
        <p:spPr/>
        <p:txBody>
          <a:bodyPr/>
          <a:lstStyle/>
          <a:p>
            <a:endParaRPr lang="en-US"/>
          </a:p>
        </p:txBody>
      </p:sp>
      <p:sp>
        <p:nvSpPr>
          <p:cNvPr id="7" name="Označba mesta številke diapozitiva 6"/>
          <p:cNvSpPr>
            <a:spLocks noGrp="1"/>
          </p:cNvSpPr>
          <p:nvPr>
            <p:ph type="sldNum" sz="quarter" idx="12"/>
          </p:nvPr>
        </p:nvSpPr>
        <p:spPr/>
        <p:txBody>
          <a:bodyPr/>
          <a:lstStyle/>
          <a:p>
            <a:fld id="{9324388D-77AA-4CF1-8B8B-C1B9E95D57C5}" type="slidenum">
              <a:rPr lang="en-US" smtClean="0"/>
              <a:t>‹#›</a:t>
            </a:fld>
            <a:endParaRPr lang="en-US"/>
          </a:p>
        </p:txBody>
      </p:sp>
    </p:spTree>
    <p:extLst>
      <p:ext uri="{BB962C8B-B14F-4D97-AF65-F5344CB8AC3E}">
        <p14:creationId xmlns:p14="http://schemas.microsoft.com/office/powerpoint/2010/main" val="2787222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en-US"/>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7" name="Označba mesta datuma 6"/>
          <p:cNvSpPr>
            <a:spLocks noGrp="1"/>
          </p:cNvSpPr>
          <p:nvPr>
            <p:ph type="dt" sz="half" idx="10"/>
          </p:nvPr>
        </p:nvSpPr>
        <p:spPr/>
        <p:txBody>
          <a:bodyPr/>
          <a:lstStyle/>
          <a:p>
            <a:fld id="{AAFD9A82-F77A-41E0-BCB6-E094BEE1BEA7}" type="datetimeFigureOut">
              <a:rPr lang="en-US" smtClean="0"/>
              <a:t>3/31/2020</a:t>
            </a:fld>
            <a:endParaRPr lang="en-US"/>
          </a:p>
        </p:txBody>
      </p:sp>
      <p:sp>
        <p:nvSpPr>
          <p:cNvPr id="8" name="Označba mesta noge 7"/>
          <p:cNvSpPr>
            <a:spLocks noGrp="1"/>
          </p:cNvSpPr>
          <p:nvPr>
            <p:ph type="ftr" sz="quarter" idx="11"/>
          </p:nvPr>
        </p:nvSpPr>
        <p:spPr/>
        <p:txBody>
          <a:bodyPr/>
          <a:lstStyle/>
          <a:p>
            <a:endParaRPr lang="en-US"/>
          </a:p>
        </p:txBody>
      </p:sp>
      <p:sp>
        <p:nvSpPr>
          <p:cNvPr id="9" name="Označba mesta številke diapozitiva 8"/>
          <p:cNvSpPr>
            <a:spLocks noGrp="1"/>
          </p:cNvSpPr>
          <p:nvPr>
            <p:ph type="sldNum" sz="quarter" idx="12"/>
          </p:nvPr>
        </p:nvSpPr>
        <p:spPr/>
        <p:txBody>
          <a:bodyPr/>
          <a:lstStyle/>
          <a:p>
            <a:fld id="{9324388D-77AA-4CF1-8B8B-C1B9E95D57C5}" type="slidenum">
              <a:rPr lang="en-US" smtClean="0"/>
              <a:t>‹#›</a:t>
            </a:fld>
            <a:endParaRPr lang="en-US"/>
          </a:p>
        </p:txBody>
      </p:sp>
    </p:spTree>
    <p:extLst>
      <p:ext uri="{BB962C8B-B14F-4D97-AF65-F5344CB8AC3E}">
        <p14:creationId xmlns:p14="http://schemas.microsoft.com/office/powerpoint/2010/main" val="2193791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US"/>
          </a:p>
        </p:txBody>
      </p:sp>
      <p:sp>
        <p:nvSpPr>
          <p:cNvPr id="3" name="Označba mesta datuma 2"/>
          <p:cNvSpPr>
            <a:spLocks noGrp="1"/>
          </p:cNvSpPr>
          <p:nvPr>
            <p:ph type="dt" sz="half" idx="10"/>
          </p:nvPr>
        </p:nvSpPr>
        <p:spPr/>
        <p:txBody>
          <a:bodyPr/>
          <a:lstStyle/>
          <a:p>
            <a:fld id="{AAFD9A82-F77A-41E0-BCB6-E094BEE1BEA7}" type="datetimeFigureOut">
              <a:rPr lang="en-US" smtClean="0"/>
              <a:t>3/31/2020</a:t>
            </a:fld>
            <a:endParaRPr lang="en-US"/>
          </a:p>
        </p:txBody>
      </p:sp>
      <p:sp>
        <p:nvSpPr>
          <p:cNvPr id="4" name="Označba mesta noge 3"/>
          <p:cNvSpPr>
            <a:spLocks noGrp="1"/>
          </p:cNvSpPr>
          <p:nvPr>
            <p:ph type="ftr" sz="quarter" idx="11"/>
          </p:nvPr>
        </p:nvSpPr>
        <p:spPr/>
        <p:txBody>
          <a:bodyPr/>
          <a:lstStyle/>
          <a:p>
            <a:endParaRPr lang="en-US"/>
          </a:p>
        </p:txBody>
      </p:sp>
      <p:sp>
        <p:nvSpPr>
          <p:cNvPr id="5" name="Označba mesta številke diapozitiva 4"/>
          <p:cNvSpPr>
            <a:spLocks noGrp="1"/>
          </p:cNvSpPr>
          <p:nvPr>
            <p:ph type="sldNum" sz="quarter" idx="12"/>
          </p:nvPr>
        </p:nvSpPr>
        <p:spPr/>
        <p:txBody>
          <a:bodyPr/>
          <a:lstStyle/>
          <a:p>
            <a:fld id="{9324388D-77AA-4CF1-8B8B-C1B9E95D57C5}" type="slidenum">
              <a:rPr lang="en-US" smtClean="0"/>
              <a:t>‹#›</a:t>
            </a:fld>
            <a:endParaRPr lang="en-US"/>
          </a:p>
        </p:txBody>
      </p:sp>
    </p:spTree>
    <p:extLst>
      <p:ext uri="{BB962C8B-B14F-4D97-AF65-F5344CB8AC3E}">
        <p14:creationId xmlns:p14="http://schemas.microsoft.com/office/powerpoint/2010/main" val="340103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AAFD9A82-F77A-41E0-BCB6-E094BEE1BEA7}" type="datetimeFigureOut">
              <a:rPr lang="en-US" smtClean="0"/>
              <a:t>3/31/2020</a:t>
            </a:fld>
            <a:endParaRPr lang="en-US"/>
          </a:p>
        </p:txBody>
      </p:sp>
      <p:sp>
        <p:nvSpPr>
          <p:cNvPr id="3" name="Označba mesta noge 2"/>
          <p:cNvSpPr>
            <a:spLocks noGrp="1"/>
          </p:cNvSpPr>
          <p:nvPr>
            <p:ph type="ftr" sz="quarter" idx="11"/>
          </p:nvPr>
        </p:nvSpPr>
        <p:spPr/>
        <p:txBody>
          <a:bodyPr/>
          <a:lstStyle/>
          <a:p>
            <a:endParaRPr lang="en-US"/>
          </a:p>
        </p:txBody>
      </p:sp>
      <p:sp>
        <p:nvSpPr>
          <p:cNvPr id="4" name="Označba mesta številke diapozitiva 3"/>
          <p:cNvSpPr>
            <a:spLocks noGrp="1"/>
          </p:cNvSpPr>
          <p:nvPr>
            <p:ph type="sldNum" sz="quarter" idx="12"/>
          </p:nvPr>
        </p:nvSpPr>
        <p:spPr/>
        <p:txBody>
          <a:bodyPr/>
          <a:lstStyle/>
          <a:p>
            <a:fld id="{9324388D-77AA-4CF1-8B8B-C1B9E95D57C5}" type="slidenum">
              <a:rPr lang="en-US" smtClean="0"/>
              <a:t>‹#›</a:t>
            </a:fld>
            <a:endParaRPr lang="en-US"/>
          </a:p>
        </p:txBody>
      </p:sp>
    </p:spTree>
    <p:extLst>
      <p:ext uri="{BB962C8B-B14F-4D97-AF65-F5344CB8AC3E}">
        <p14:creationId xmlns:p14="http://schemas.microsoft.com/office/powerpoint/2010/main" val="500361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en-US"/>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AAFD9A82-F77A-41E0-BCB6-E094BEE1BEA7}" type="datetimeFigureOut">
              <a:rPr lang="en-US" smtClean="0"/>
              <a:t>3/31/2020</a:t>
            </a:fld>
            <a:endParaRPr lang="en-US"/>
          </a:p>
        </p:txBody>
      </p:sp>
      <p:sp>
        <p:nvSpPr>
          <p:cNvPr id="6" name="Označba mesta noge 5"/>
          <p:cNvSpPr>
            <a:spLocks noGrp="1"/>
          </p:cNvSpPr>
          <p:nvPr>
            <p:ph type="ftr" sz="quarter" idx="11"/>
          </p:nvPr>
        </p:nvSpPr>
        <p:spPr/>
        <p:txBody>
          <a:bodyPr/>
          <a:lstStyle/>
          <a:p>
            <a:endParaRPr lang="en-US"/>
          </a:p>
        </p:txBody>
      </p:sp>
      <p:sp>
        <p:nvSpPr>
          <p:cNvPr id="7" name="Označba mesta številke diapozitiva 6"/>
          <p:cNvSpPr>
            <a:spLocks noGrp="1"/>
          </p:cNvSpPr>
          <p:nvPr>
            <p:ph type="sldNum" sz="quarter" idx="12"/>
          </p:nvPr>
        </p:nvSpPr>
        <p:spPr/>
        <p:txBody>
          <a:bodyPr/>
          <a:lstStyle/>
          <a:p>
            <a:fld id="{9324388D-77AA-4CF1-8B8B-C1B9E95D57C5}" type="slidenum">
              <a:rPr lang="en-US" smtClean="0"/>
              <a:t>‹#›</a:t>
            </a:fld>
            <a:endParaRPr lang="en-US"/>
          </a:p>
        </p:txBody>
      </p:sp>
    </p:spTree>
    <p:extLst>
      <p:ext uri="{BB962C8B-B14F-4D97-AF65-F5344CB8AC3E}">
        <p14:creationId xmlns:p14="http://schemas.microsoft.com/office/powerpoint/2010/main" val="3907614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en-US"/>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AAFD9A82-F77A-41E0-BCB6-E094BEE1BEA7}" type="datetimeFigureOut">
              <a:rPr lang="en-US" smtClean="0"/>
              <a:t>3/31/2020</a:t>
            </a:fld>
            <a:endParaRPr lang="en-US"/>
          </a:p>
        </p:txBody>
      </p:sp>
      <p:sp>
        <p:nvSpPr>
          <p:cNvPr id="6" name="Označba mesta noge 5"/>
          <p:cNvSpPr>
            <a:spLocks noGrp="1"/>
          </p:cNvSpPr>
          <p:nvPr>
            <p:ph type="ftr" sz="quarter" idx="11"/>
          </p:nvPr>
        </p:nvSpPr>
        <p:spPr/>
        <p:txBody>
          <a:bodyPr/>
          <a:lstStyle/>
          <a:p>
            <a:endParaRPr lang="en-US"/>
          </a:p>
        </p:txBody>
      </p:sp>
      <p:sp>
        <p:nvSpPr>
          <p:cNvPr id="7" name="Označba mesta številke diapozitiva 6"/>
          <p:cNvSpPr>
            <a:spLocks noGrp="1"/>
          </p:cNvSpPr>
          <p:nvPr>
            <p:ph type="sldNum" sz="quarter" idx="12"/>
          </p:nvPr>
        </p:nvSpPr>
        <p:spPr/>
        <p:txBody>
          <a:bodyPr/>
          <a:lstStyle/>
          <a:p>
            <a:fld id="{9324388D-77AA-4CF1-8B8B-C1B9E95D57C5}" type="slidenum">
              <a:rPr lang="en-US" smtClean="0"/>
              <a:t>‹#›</a:t>
            </a:fld>
            <a:endParaRPr lang="en-US"/>
          </a:p>
        </p:txBody>
      </p:sp>
    </p:spTree>
    <p:extLst>
      <p:ext uri="{BB962C8B-B14F-4D97-AF65-F5344CB8AC3E}">
        <p14:creationId xmlns:p14="http://schemas.microsoft.com/office/powerpoint/2010/main" val="3602163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en-US"/>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FD9A82-F77A-41E0-BCB6-E094BEE1BEA7}" type="datetimeFigureOut">
              <a:rPr lang="en-US" smtClean="0"/>
              <a:t>3/31/2020</a:t>
            </a:fld>
            <a:endParaRPr lang="en-US"/>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24388D-77AA-4CF1-8B8B-C1B9E95D57C5}" type="slidenum">
              <a:rPr lang="en-US" smtClean="0"/>
              <a:t>‹#›</a:t>
            </a:fld>
            <a:endParaRPr lang="en-US"/>
          </a:p>
        </p:txBody>
      </p:sp>
    </p:spTree>
    <p:extLst>
      <p:ext uri="{BB962C8B-B14F-4D97-AF65-F5344CB8AC3E}">
        <p14:creationId xmlns:p14="http://schemas.microsoft.com/office/powerpoint/2010/main" val="1556373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RXIFP28LUU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11.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12.xml"/><Relationship Id="rId5" Type="http://schemas.openxmlformats.org/officeDocument/2006/relationships/slide" Target="slide10.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 Target="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Kdo je napravil Vidku srajčico, Cankarjev dom, Linhartova dvoran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3" y="689382"/>
            <a:ext cx="12175762" cy="5136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543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VLAKNO</a:t>
            </a:r>
            <a:endParaRPr lang="en-US" dirty="0"/>
          </a:p>
        </p:txBody>
      </p:sp>
      <p:sp>
        <p:nvSpPr>
          <p:cNvPr id="3" name="Označba mesta vsebine 2"/>
          <p:cNvSpPr>
            <a:spLocks noGrp="1"/>
          </p:cNvSpPr>
          <p:nvPr>
            <p:ph idx="1"/>
          </p:nvPr>
        </p:nvSpPr>
        <p:spPr/>
        <p:txBody>
          <a:bodyPr/>
          <a:lstStyle/>
          <a:p>
            <a:pPr marL="0" indent="0">
              <a:buNone/>
            </a:pPr>
            <a:endParaRPr lang="en-US" dirty="0"/>
          </a:p>
        </p:txBody>
      </p:sp>
      <p:pic>
        <p:nvPicPr>
          <p:cNvPr id="4" name="Slika 3"/>
          <p:cNvPicPr/>
          <p:nvPr/>
        </p:nvPicPr>
        <p:blipFill rotWithShape="1">
          <a:blip r:embed="rId2"/>
          <a:srcRect l="40064" t="8267" r="33814" b="2223"/>
          <a:stretch/>
        </p:blipFill>
        <p:spPr bwMode="auto">
          <a:xfrm>
            <a:off x="4261622" y="596145"/>
            <a:ext cx="2949076" cy="5811838"/>
          </a:xfrm>
          <a:prstGeom prst="rect">
            <a:avLst/>
          </a:prstGeom>
          <a:ln>
            <a:noFill/>
          </a:ln>
          <a:extLst>
            <a:ext uri="{53640926-AAD7-44D8-BBD7-CCE9431645EC}">
              <a14:shadowObscured xmlns:a14="http://schemas.microsoft.com/office/drawing/2010/main"/>
            </a:ext>
          </a:extLst>
        </p:spPr>
      </p:pic>
      <p:sp>
        <p:nvSpPr>
          <p:cNvPr id="5" name="PoljeZBesedilom 4"/>
          <p:cNvSpPr txBox="1"/>
          <p:nvPr/>
        </p:nvSpPr>
        <p:spPr>
          <a:xfrm>
            <a:off x="8778240" y="6207928"/>
            <a:ext cx="3108960" cy="400110"/>
          </a:xfrm>
          <a:prstGeom prst="rect">
            <a:avLst/>
          </a:prstGeom>
          <a:noFill/>
        </p:spPr>
        <p:txBody>
          <a:bodyPr wrap="square" rtlCol="0">
            <a:spAutoFit/>
          </a:bodyPr>
          <a:lstStyle/>
          <a:p>
            <a:r>
              <a:rPr lang="sl-SI" sz="2000" b="1" dirty="0" smtClean="0">
                <a:hlinkClick r:id="rId3" action="ppaction://hlinksldjump"/>
              </a:rPr>
              <a:t>Vrni se na miselni vzorec </a:t>
            </a:r>
            <a:r>
              <a:rPr lang="sl-SI" sz="2000" b="1" dirty="0" smtClean="0">
                <a:sym typeface="Wingdings" panose="05000000000000000000" pitchFamily="2" charset="2"/>
                <a:hlinkClick r:id="rId3" action="ppaction://hlinksldjump"/>
              </a:rPr>
              <a:t></a:t>
            </a:r>
            <a:endParaRPr lang="en-US" sz="2000" b="1" dirty="0"/>
          </a:p>
        </p:txBody>
      </p:sp>
    </p:spTree>
    <p:extLst>
      <p:ext uri="{BB962C8B-B14F-4D97-AF65-F5344CB8AC3E}">
        <p14:creationId xmlns:p14="http://schemas.microsoft.com/office/powerpoint/2010/main" val="3306230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Mikanje</a:t>
            </a:r>
            <a:endParaRPr lang="en-US" dirty="0"/>
          </a:p>
        </p:txBody>
      </p:sp>
      <p:pic>
        <p:nvPicPr>
          <p:cNvPr id="4" name="Označba mesta vsebine 3"/>
          <p:cNvPicPr>
            <a:picLocks noGrp="1" noChangeAspect="1"/>
          </p:cNvPicPr>
          <p:nvPr>
            <p:ph idx="1"/>
          </p:nvPr>
        </p:nvPicPr>
        <p:blipFill rotWithShape="1">
          <a:blip r:embed="rId2"/>
          <a:srcRect l="2291" t="29493" r="12643" b="30280"/>
          <a:stretch/>
        </p:blipFill>
        <p:spPr>
          <a:xfrm>
            <a:off x="721387" y="1854926"/>
            <a:ext cx="11054686" cy="2939143"/>
          </a:xfrm>
          <a:prstGeom prst="rect">
            <a:avLst/>
          </a:prstGeom>
        </p:spPr>
      </p:pic>
      <p:sp>
        <p:nvSpPr>
          <p:cNvPr id="5" name="PoljeZBesedilom 4"/>
          <p:cNvSpPr txBox="1"/>
          <p:nvPr/>
        </p:nvSpPr>
        <p:spPr>
          <a:xfrm>
            <a:off x="8778240" y="5930537"/>
            <a:ext cx="3108960" cy="400110"/>
          </a:xfrm>
          <a:prstGeom prst="rect">
            <a:avLst/>
          </a:prstGeom>
          <a:noFill/>
        </p:spPr>
        <p:txBody>
          <a:bodyPr wrap="square" rtlCol="0">
            <a:spAutoFit/>
          </a:bodyPr>
          <a:lstStyle/>
          <a:p>
            <a:r>
              <a:rPr lang="sl-SI" sz="2000" b="1" dirty="0" smtClean="0">
                <a:hlinkClick r:id="rId3" action="ppaction://hlinksldjump"/>
              </a:rPr>
              <a:t>Vrni se na miselni vzorec </a:t>
            </a:r>
            <a:r>
              <a:rPr lang="sl-SI" sz="2000" b="1" dirty="0" smtClean="0">
                <a:sym typeface="Wingdings" panose="05000000000000000000" pitchFamily="2" charset="2"/>
                <a:hlinkClick r:id="rId3" action="ppaction://hlinksldjump"/>
              </a:rPr>
              <a:t></a:t>
            </a:r>
            <a:endParaRPr lang="en-US" sz="2000" b="1" dirty="0"/>
          </a:p>
        </p:txBody>
      </p:sp>
    </p:spTree>
    <p:extLst>
      <p:ext uri="{BB962C8B-B14F-4D97-AF65-F5344CB8AC3E}">
        <p14:creationId xmlns:p14="http://schemas.microsoft.com/office/powerpoint/2010/main" val="23258359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PREDIVO</a:t>
            </a:r>
            <a:endParaRPr lang="en-US" dirty="0"/>
          </a:p>
        </p:txBody>
      </p:sp>
      <p:sp>
        <p:nvSpPr>
          <p:cNvPr id="3" name="Označba mesta vsebine 2"/>
          <p:cNvSpPr>
            <a:spLocks noGrp="1"/>
          </p:cNvSpPr>
          <p:nvPr>
            <p:ph idx="1"/>
          </p:nvPr>
        </p:nvSpPr>
        <p:spPr/>
        <p:txBody>
          <a:bodyPr/>
          <a:lstStyle/>
          <a:p>
            <a:pPr marL="0" indent="0">
              <a:buNone/>
            </a:pPr>
            <a:endParaRPr lang="sl-SI" dirty="0" smtClean="0"/>
          </a:p>
          <a:p>
            <a:pPr marL="0" indent="0">
              <a:buNone/>
            </a:pPr>
            <a:endParaRPr lang="sl-SI" dirty="0"/>
          </a:p>
          <a:p>
            <a:pPr marL="0" indent="0">
              <a:buNone/>
            </a:pPr>
            <a:endParaRPr lang="en-US" dirty="0"/>
          </a:p>
        </p:txBody>
      </p:sp>
      <p:pic>
        <p:nvPicPr>
          <p:cNvPr id="4" name="Slika 3"/>
          <p:cNvPicPr/>
          <p:nvPr/>
        </p:nvPicPr>
        <p:blipFill rotWithShape="1">
          <a:blip r:embed="rId2"/>
          <a:srcRect l="8974" t="32497" r="45673" b="10775"/>
          <a:stretch/>
        </p:blipFill>
        <p:spPr bwMode="auto">
          <a:xfrm>
            <a:off x="2018075" y="1671941"/>
            <a:ext cx="6342153" cy="3840585"/>
          </a:xfrm>
          <a:prstGeom prst="rect">
            <a:avLst/>
          </a:prstGeom>
          <a:ln>
            <a:noFill/>
          </a:ln>
          <a:extLst>
            <a:ext uri="{53640926-AAD7-44D8-BBD7-CCE9431645EC}">
              <a14:shadowObscured xmlns:a14="http://schemas.microsoft.com/office/drawing/2010/main"/>
            </a:ext>
          </a:extLst>
        </p:spPr>
      </p:pic>
      <p:sp>
        <p:nvSpPr>
          <p:cNvPr id="5" name="PoljeZBesedilom 4"/>
          <p:cNvSpPr txBox="1"/>
          <p:nvPr/>
        </p:nvSpPr>
        <p:spPr>
          <a:xfrm>
            <a:off x="8778240" y="5930537"/>
            <a:ext cx="3108960" cy="400110"/>
          </a:xfrm>
          <a:prstGeom prst="rect">
            <a:avLst/>
          </a:prstGeom>
          <a:noFill/>
        </p:spPr>
        <p:txBody>
          <a:bodyPr wrap="square" rtlCol="0">
            <a:spAutoFit/>
          </a:bodyPr>
          <a:lstStyle/>
          <a:p>
            <a:r>
              <a:rPr lang="sl-SI" sz="2000" b="1" dirty="0" smtClean="0">
                <a:hlinkClick r:id="rId3" action="ppaction://hlinksldjump"/>
              </a:rPr>
              <a:t>Vrni se na miselni vzorec </a:t>
            </a:r>
            <a:r>
              <a:rPr lang="sl-SI" sz="2000" b="1" dirty="0" smtClean="0">
                <a:sym typeface="Wingdings" panose="05000000000000000000" pitchFamily="2" charset="2"/>
                <a:hlinkClick r:id="rId3" action="ppaction://hlinksldjump"/>
              </a:rPr>
              <a:t></a:t>
            </a:r>
            <a:endParaRPr lang="en-US" sz="2000" b="1" dirty="0"/>
          </a:p>
        </p:txBody>
      </p:sp>
    </p:spTree>
    <p:extLst>
      <p:ext uri="{BB962C8B-B14F-4D97-AF65-F5344CB8AC3E}">
        <p14:creationId xmlns:p14="http://schemas.microsoft.com/office/powerpoint/2010/main" val="1805928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dirty="0" smtClean="0"/>
              <a:t>Navodilo: Preberi pravljico o Vidku in pozorno sledi kako nastane oblačilo.</a:t>
            </a:r>
            <a:endParaRPr lang="en-US" dirty="0"/>
          </a:p>
        </p:txBody>
      </p:sp>
      <p:sp>
        <p:nvSpPr>
          <p:cNvPr id="3" name="Označba mesta vsebine 2"/>
          <p:cNvSpPr>
            <a:spLocks noGrp="1"/>
          </p:cNvSpPr>
          <p:nvPr>
            <p:ph idx="1"/>
          </p:nvPr>
        </p:nvSpPr>
        <p:spPr/>
        <p:txBody>
          <a:bodyPr>
            <a:normAutofit fontScale="92500" lnSpcReduction="10000"/>
          </a:bodyPr>
          <a:lstStyle/>
          <a:p>
            <a:pPr marL="0" indent="0">
              <a:buNone/>
            </a:pPr>
            <a:r>
              <a:rPr lang="sl-SI" dirty="0"/>
              <a:t>Živela je svoje dni vdova, ki je imela sedem otrok, enega manjšega od drugega, ali jesti so morali vsi. Od zore do mraka je morala mati služiti vsakdanji kruh. Le ob dolgih zimskih večerih je imela toliko časa in je sešila otrokom srajčice, da ne bi hodili goli po svetu. Vsak otrok je imel po eno srajčico in ko je bila starejšemu pretesna, jo je dobil vselej mlajši. Zatorej ni moglo biti drugače, kot da je najmlajši otrok Videk nosil zmerom tako tanke srajčice, da mu je sonce sijalo na golo kožo.</a:t>
            </a:r>
            <a:endParaRPr lang="en-US" dirty="0"/>
          </a:p>
          <a:p>
            <a:pPr marL="0" indent="0">
              <a:buNone/>
            </a:pPr>
            <a:r>
              <a:rPr lang="sl-SI" dirty="0"/>
              <a:t>Videk je bil deček komaj štiri leta star, zelo bistroumen ter je imel posebno rad živalce in cvetlice. Kadarkoli je videl jagnje na paši, mu je brž začel nabirati najlepših rastlin; ako je našel mladega ptička, ki je padel iz gnezda, ga je skrbno nesel domov. Pital ga je, dokler ni toliko dorastel, da je mogel leteti. Še celo pajkov ni pobijal; kadar je našel kje kakega pajka, ga je vselej nesel ven na trato, misleč si: uboga živalca tudi rada živi.</a:t>
            </a:r>
            <a:endParaRPr lang="en-US" dirty="0"/>
          </a:p>
          <a:p>
            <a:pPr marL="0" indent="0">
              <a:buNone/>
            </a:pPr>
            <a:endParaRPr lang="en-US" dirty="0"/>
          </a:p>
        </p:txBody>
      </p:sp>
    </p:spTree>
    <p:extLst>
      <p:ext uri="{BB962C8B-B14F-4D97-AF65-F5344CB8AC3E}">
        <p14:creationId xmlns:p14="http://schemas.microsoft.com/office/powerpoint/2010/main" val="3651247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38200" y="627017"/>
            <a:ext cx="10515600" cy="5549946"/>
          </a:xfrm>
        </p:spPr>
        <p:txBody>
          <a:bodyPr>
            <a:normAutofit fontScale="85000" lnSpcReduction="10000"/>
          </a:bodyPr>
          <a:lstStyle/>
          <a:p>
            <a:pPr marL="0" indent="0">
              <a:buNone/>
            </a:pPr>
            <a:r>
              <a:rPr lang="sl-SI" dirty="0"/>
              <a:t>Nekoč se mu je bila srajčica tako potanjšala, da mu je padla z ramena, a ker je bilo poleti in je mati pridno hodila na delo, mu ni utegnila sešiti druge. Zato je moral ubožček skakati na pol nag. Nekega dne gre v gozd jagode nabirat. Ondi ga sreča jagnjiče. Na pol golo revše se mu zelo smili, zato ga vpraša: "Kje ti je srajčica?" Videk žalostno odgovori: "Nimam nobene druge kakor to strgano, a moja mati mi tudi ne utegne zdaj druge napraviti; šele ko pride zima bom dobil novo. To se ve, da popolnoma nova ne bo, ker take dobiva le moja najstarejša sestrica, a moja bo le stara. Oj, kako rad bi imel vsaj eno novo srajčico!" Zdaj mu jagnje reče: "Ubožec, smiliš se mi, na, jaz ti dam nekoliko svoje </a:t>
            </a:r>
            <a:r>
              <a:rPr lang="sl-SI" b="1" dirty="0"/>
              <a:t>volne</a:t>
            </a:r>
            <a:r>
              <a:rPr lang="sl-SI" dirty="0"/>
              <a:t>, od nje si napravi novo srajčico!" In jagnje si izpuli nekoliko volne ter jo da ubogemu dečku. Ko je šel Videk z volno mimo trnovega grma ob cesti, ga pokliče grm in ga vpraša: "Kaj neseš, Videk?" "Volno za novo srajčico," odgovori Videk. "Daj jo sem, da ti jo </a:t>
            </a:r>
            <a:r>
              <a:rPr lang="sl-SI" dirty="0" err="1"/>
              <a:t>izmičem</a:t>
            </a:r>
            <a:r>
              <a:rPr lang="sl-SI" dirty="0"/>
              <a:t>," mu reče grm. Videk mu da volno in grm mu je, sem ter tja vijoč trnove veje, izvrstno </a:t>
            </a:r>
            <a:r>
              <a:rPr lang="sl-SI" b="1" dirty="0"/>
              <a:t>izmikal volno</a:t>
            </a:r>
            <a:r>
              <a:rPr lang="sl-SI" dirty="0"/>
              <a:t>. "Varno jo nosi, da se ti ne zmede!" reče grm, ko konča svoje delo in poda volno veselemu Vidku. Zdaj ugleda Videk pajčevino in pajka, ki je sedel v sredi in predel. Pajek pokliče dečka in mu reče: "Daj mi volno, da ti jo osmukam in stkem; že vem, kaj ti je treba." In pajek začne pridno gibati svoje nežne nožice ter z njimi </a:t>
            </a:r>
            <a:r>
              <a:rPr lang="sl-SI" b="1" dirty="0"/>
              <a:t>presti in tkati</a:t>
            </a:r>
            <a:r>
              <a:rPr lang="sl-SI" dirty="0"/>
              <a:t>. Kmalu pa je natkal najlepšo in najboljšo </a:t>
            </a:r>
            <a:r>
              <a:rPr lang="sl-SI" b="1" dirty="0"/>
              <a:t>tkanino</a:t>
            </a:r>
            <a:r>
              <a:rPr lang="sl-SI" dirty="0"/>
              <a:t> ter jo izročil Vidku. </a:t>
            </a:r>
            <a:endParaRPr lang="en-US" dirty="0"/>
          </a:p>
        </p:txBody>
      </p:sp>
    </p:spTree>
    <p:extLst>
      <p:ext uri="{BB962C8B-B14F-4D97-AF65-F5344CB8AC3E}">
        <p14:creationId xmlns:p14="http://schemas.microsoft.com/office/powerpoint/2010/main" val="3327754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38200" y="679269"/>
            <a:ext cx="10515600" cy="5497694"/>
          </a:xfrm>
        </p:spPr>
        <p:txBody>
          <a:bodyPr>
            <a:normAutofit fontScale="92500"/>
          </a:bodyPr>
          <a:lstStyle/>
          <a:p>
            <a:pPr marL="0" indent="0">
              <a:buNone/>
            </a:pPr>
            <a:r>
              <a:rPr lang="sl-SI" dirty="0"/>
              <a:t>Veselo hiti Videk dalje ter prispe do potoka, ob katerem je sedel velik rak. Tudi ta ga takoj povpraša: "Kam tako hitiš, Videk? Kaj neseš pod pazduho?" "Tkanino za svojo srajčico," mu odgovori Videk. "Ravno na pravega si naletel," reče rak. "Brž mi jo daj sem, da ti jo </a:t>
            </a:r>
            <a:r>
              <a:rPr lang="sl-SI" b="1" dirty="0"/>
              <a:t>prikrojim</a:t>
            </a:r>
            <a:r>
              <a:rPr lang="sl-SI" dirty="0"/>
              <a:t>." Videk mu jo da in rak mu s svojimi velikimi škarjami prav lepo </a:t>
            </a:r>
            <a:r>
              <a:rPr lang="sl-SI" b="1" dirty="0"/>
              <a:t>prireže volneno tkanino v srajčico</a:t>
            </a:r>
            <a:r>
              <a:rPr lang="sl-SI" dirty="0"/>
              <a:t>. "Tako," spregovori rak, "zdaj pa ni treba drugega, nego da ti mati prirezane kose sešije in srajčica je narejena." "Oj," vzdihne Videk, "mati ne utegne, da bi mi skoraj srajčico sešila, potrpeti mi bo treba, da pride zima." A komaj to spregovori, prileti ptiček, ki je v kljunu imel dolgo nit. Takoj jo spusti na tkanino in zapoje: "Jaz ti srajčico sešijem!" Prav pridno je začel ptiček </a:t>
            </a:r>
            <a:r>
              <a:rPr lang="sl-SI" b="1" dirty="0"/>
              <a:t>šivati</a:t>
            </a:r>
            <a:r>
              <a:rPr lang="sl-SI" dirty="0"/>
              <a:t> in preden se je deček dobro zavedel, je bila </a:t>
            </a:r>
            <a:r>
              <a:rPr lang="sl-SI" b="1" dirty="0"/>
              <a:t>srajčica narejena</a:t>
            </a:r>
            <a:r>
              <a:rPr lang="sl-SI" dirty="0"/>
              <a:t>. Ves iz sebe od veselja takoj obleče srajčico in ogledujoč se v potoku, veselo zavpije: "Oj, zdaj imam srajčico, lepo novo srajčico!" Komaj čaka, da bi bil že doma. Bratci in sestrice so ga debelo gledali in se čudili lepi srajčici. Tako lepo mehke in bele še nobeden izmed njih ni niti videl niti imel</a:t>
            </a:r>
            <a:r>
              <a:rPr lang="sl-SI" dirty="0" smtClean="0"/>
              <a: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567905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US" dirty="0"/>
          </a:p>
        </p:txBody>
      </p:sp>
      <p:sp>
        <p:nvSpPr>
          <p:cNvPr id="3" name="Označba mesta vsebine 2"/>
          <p:cNvSpPr>
            <a:spLocks noGrp="1"/>
          </p:cNvSpPr>
          <p:nvPr>
            <p:ph idx="1"/>
          </p:nvPr>
        </p:nvSpPr>
        <p:spPr/>
        <p:txBody>
          <a:bodyPr/>
          <a:lstStyle/>
          <a:p>
            <a:pPr marL="0" indent="0">
              <a:buNone/>
            </a:pPr>
            <a:r>
              <a:rPr lang="sl-SI" dirty="0" smtClean="0"/>
              <a:t>Za pomoč si lahko pravljico tudi poslušate in pogledate na naslednji povezavi: </a:t>
            </a:r>
            <a:r>
              <a:rPr lang="en-US" dirty="0" smtClean="0">
                <a:hlinkClick r:id="rId2"/>
              </a:rPr>
              <a:t>https://</a:t>
            </a:r>
            <a:r>
              <a:rPr lang="en-US" dirty="0" smtClean="0">
                <a:hlinkClick r:id="rId2"/>
              </a:rPr>
              <a:t>www.youtube.com/watch?v=RXIFP28LUUE</a:t>
            </a:r>
            <a:endParaRPr lang="sl-SI" dirty="0" smtClean="0"/>
          </a:p>
          <a:p>
            <a:pPr marL="0" indent="0">
              <a:buNone/>
            </a:pPr>
            <a:endParaRPr lang="sl-SI" dirty="0"/>
          </a:p>
          <a:p>
            <a:pPr marL="0" indent="0">
              <a:buNone/>
            </a:pPr>
            <a:endParaRPr lang="sl-SI" dirty="0" smtClean="0"/>
          </a:p>
          <a:p>
            <a:pPr marL="0" indent="0">
              <a:buNone/>
            </a:pPr>
            <a:r>
              <a:rPr lang="sl-SI" dirty="0" smtClean="0"/>
              <a:t>SLEDI NAVODILOM ZA KLIKANJE!</a:t>
            </a:r>
          </a:p>
          <a:p>
            <a:pPr marL="0" indent="0">
              <a:buNone/>
            </a:pPr>
            <a:r>
              <a:rPr lang="sl-SI" dirty="0" smtClean="0"/>
              <a:t>V zvezek za gospodinjstvo preriši miselni vzorec in zraven dopiši primere, ki so v predstavitvi.</a:t>
            </a:r>
          </a:p>
          <a:p>
            <a:pPr marL="0" indent="0">
              <a:buNone/>
            </a:pPr>
            <a:r>
              <a:rPr lang="sl-SI" dirty="0" smtClean="0"/>
              <a:t>Če želiš, lahko katerega od primerov </a:t>
            </a:r>
            <a:r>
              <a:rPr lang="sl-SI" smtClean="0"/>
              <a:t>tudi narišeš </a:t>
            </a:r>
            <a:r>
              <a:rPr lang="sl-SI" smtClean="0">
                <a:sym typeface="Wingdings" panose="05000000000000000000" pitchFamily="2" charset="2"/>
              </a:rPr>
              <a:t></a:t>
            </a:r>
            <a:endParaRPr lang="en-US" dirty="0"/>
          </a:p>
        </p:txBody>
      </p:sp>
    </p:spTree>
    <p:extLst>
      <p:ext uri="{BB962C8B-B14F-4D97-AF65-F5344CB8AC3E}">
        <p14:creationId xmlns:p14="http://schemas.microsoft.com/office/powerpoint/2010/main" val="15508660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1498146" y="235127"/>
            <a:ext cx="1815737" cy="822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hlinkClick r:id="rId2" action="ppaction://hlinksldjump"/>
              </a:rPr>
              <a:t>RASTLINSKA VLAKNA</a:t>
            </a:r>
            <a:endParaRPr lang="sl-SI" dirty="0" smtClean="0"/>
          </a:p>
          <a:p>
            <a:pPr algn="ctr"/>
            <a:r>
              <a:rPr lang="sl-SI" dirty="0" smtClean="0"/>
              <a:t>(naravna)</a:t>
            </a:r>
          </a:p>
        </p:txBody>
      </p:sp>
      <p:sp>
        <p:nvSpPr>
          <p:cNvPr id="5" name="Pravokotnik 4"/>
          <p:cNvSpPr/>
          <p:nvPr/>
        </p:nvSpPr>
        <p:spPr>
          <a:xfrm>
            <a:off x="4683304" y="235127"/>
            <a:ext cx="1815737" cy="822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hlinkClick r:id="rId3" action="ppaction://hlinksldjump"/>
              </a:rPr>
              <a:t>ŽIVALSKA VLAKNA</a:t>
            </a:r>
            <a:endParaRPr lang="sl-SI" dirty="0" smtClean="0"/>
          </a:p>
          <a:p>
            <a:pPr algn="ctr"/>
            <a:r>
              <a:rPr lang="sl-SI" dirty="0" smtClean="0"/>
              <a:t>(naravna)</a:t>
            </a:r>
            <a:endParaRPr lang="en-US" dirty="0"/>
          </a:p>
        </p:txBody>
      </p:sp>
      <p:sp>
        <p:nvSpPr>
          <p:cNvPr id="6" name="Pravokotnik 5"/>
          <p:cNvSpPr/>
          <p:nvPr/>
        </p:nvSpPr>
        <p:spPr>
          <a:xfrm>
            <a:off x="7798524" y="235128"/>
            <a:ext cx="1815737" cy="8229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hlinkClick r:id="rId4" action="ppaction://hlinksldjump"/>
              </a:rPr>
              <a:t>KEMIČNA VLAKNA</a:t>
            </a:r>
            <a:r>
              <a:rPr lang="sl-SI" dirty="0" smtClean="0"/>
              <a:t> (umetna)</a:t>
            </a:r>
            <a:endParaRPr lang="en-US" dirty="0"/>
          </a:p>
        </p:txBody>
      </p:sp>
      <p:cxnSp>
        <p:nvCxnSpPr>
          <p:cNvPr id="8" name="Raven povezovalnik 7"/>
          <p:cNvCxnSpPr>
            <a:stCxn id="4" idx="2"/>
            <a:endCxn id="13" idx="1"/>
          </p:cNvCxnSpPr>
          <p:nvPr/>
        </p:nvCxnSpPr>
        <p:spPr>
          <a:xfrm>
            <a:off x="2406015" y="1058087"/>
            <a:ext cx="2727140" cy="9862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aven povezovalnik 9"/>
          <p:cNvCxnSpPr/>
          <p:nvPr/>
        </p:nvCxnSpPr>
        <p:spPr>
          <a:xfrm flipH="1">
            <a:off x="5578109" y="1058087"/>
            <a:ext cx="13063" cy="744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ven povezovalnik 11"/>
          <p:cNvCxnSpPr>
            <a:endCxn id="13" idx="3"/>
          </p:cNvCxnSpPr>
          <p:nvPr/>
        </p:nvCxnSpPr>
        <p:spPr>
          <a:xfrm flipH="1">
            <a:off x="6023063" y="1058087"/>
            <a:ext cx="2690133" cy="986247"/>
          </a:xfrm>
          <a:prstGeom prst="line">
            <a:avLst/>
          </a:prstGeom>
        </p:spPr>
        <p:style>
          <a:lnRef idx="1">
            <a:schemeClr val="accent1"/>
          </a:lnRef>
          <a:fillRef idx="0">
            <a:schemeClr val="accent1"/>
          </a:fillRef>
          <a:effectRef idx="0">
            <a:schemeClr val="accent1"/>
          </a:effectRef>
          <a:fontRef idx="minor">
            <a:schemeClr val="tx1"/>
          </a:fontRef>
        </p:style>
      </p:cxnSp>
      <p:sp>
        <p:nvSpPr>
          <p:cNvPr id="13" name="Pravokotnik 12"/>
          <p:cNvSpPr/>
          <p:nvPr/>
        </p:nvSpPr>
        <p:spPr>
          <a:xfrm>
            <a:off x="5133155" y="1802671"/>
            <a:ext cx="889908" cy="483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hlinkClick r:id="rId5" action="ppaction://hlinksldjump"/>
              </a:rPr>
              <a:t>vlakno</a:t>
            </a:r>
            <a:endParaRPr lang="en-US" dirty="0"/>
          </a:p>
        </p:txBody>
      </p:sp>
      <p:sp>
        <p:nvSpPr>
          <p:cNvPr id="14" name="Pravokotnik 13"/>
          <p:cNvSpPr/>
          <p:nvPr/>
        </p:nvSpPr>
        <p:spPr>
          <a:xfrm>
            <a:off x="4944832" y="2905395"/>
            <a:ext cx="1266553" cy="461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a:hlinkClick r:id="rId6" action="ppaction://hlinksldjump"/>
              </a:rPr>
              <a:t>p</a:t>
            </a:r>
            <a:r>
              <a:rPr lang="sl-SI" dirty="0" smtClean="0">
                <a:hlinkClick r:id="rId6" action="ppaction://hlinksldjump"/>
              </a:rPr>
              <a:t>redivo</a:t>
            </a:r>
            <a:endParaRPr lang="en-US" dirty="0"/>
          </a:p>
        </p:txBody>
      </p:sp>
      <p:sp>
        <p:nvSpPr>
          <p:cNvPr id="15" name="Pravokotnik 14"/>
          <p:cNvSpPr/>
          <p:nvPr/>
        </p:nvSpPr>
        <p:spPr>
          <a:xfrm>
            <a:off x="1772737" y="3709851"/>
            <a:ext cx="1266553" cy="461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preja</a:t>
            </a:r>
            <a:endParaRPr lang="en-US" dirty="0"/>
          </a:p>
        </p:txBody>
      </p:sp>
      <p:sp>
        <p:nvSpPr>
          <p:cNvPr id="16" name="Pravokotnik 15"/>
          <p:cNvSpPr/>
          <p:nvPr/>
        </p:nvSpPr>
        <p:spPr>
          <a:xfrm>
            <a:off x="8073115" y="3709851"/>
            <a:ext cx="1266553" cy="461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sukanec</a:t>
            </a:r>
            <a:endParaRPr lang="en-US" dirty="0"/>
          </a:p>
        </p:txBody>
      </p:sp>
      <p:sp>
        <p:nvSpPr>
          <p:cNvPr id="20" name="Pravokotnik 19"/>
          <p:cNvSpPr/>
          <p:nvPr/>
        </p:nvSpPr>
        <p:spPr>
          <a:xfrm>
            <a:off x="1772737" y="4667793"/>
            <a:ext cx="1266553" cy="461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pletivo</a:t>
            </a:r>
            <a:endParaRPr lang="en-US" dirty="0"/>
          </a:p>
        </p:txBody>
      </p:sp>
      <p:sp>
        <p:nvSpPr>
          <p:cNvPr id="21" name="Pravokotnik 20"/>
          <p:cNvSpPr/>
          <p:nvPr/>
        </p:nvSpPr>
        <p:spPr>
          <a:xfrm>
            <a:off x="3895416" y="4667793"/>
            <a:ext cx="1266553" cy="461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tkanina</a:t>
            </a:r>
            <a:endParaRPr lang="en-US" dirty="0"/>
          </a:p>
        </p:txBody>
      </p:sp>
      <p:sp>
        <p:nvSpPr>
          <p:cNvPr id="22" name="Pravokotnik 21"/>
          <p:cNvSpPr/>
          <p:nvPr/>
        </p:nvSpPr>
        <p:spPr>
          <a:xfrm>
            <a:off x="5984265" y="4680857"/>
            <a:ext cx="1266553" cy="461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vezenina</a:t>
            </a:r>
            <a:endParaRPr lang="en-US" dirty="0"/>
          </a:p>
        </p:txBody>
      </p:sp>
      <p:sp>
        <p:nvSpPr>
          <p:cNvPr id="23" name="Pravokotnik 22"/>
          <p:cNvSpPr/>
          <p:nvPr/>
        </p:nvSpPr>
        <p:spPr>
          <a:xfrm>
            <a:off x="8073114" y="4680857"/>
            <a:ext cx="1266553" cy="461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čipka</a:t>
            </a:r>
            <a:endParaRPr lang="en-US" dirty="0"/>
          </a:p>
        </p:txBody>
      </p:sp>
      <p:sp>
        <p:nvSpPr>
          <p:cNvPr id="24" name="Pravokotnik 23"/>
          <p:cNvSpPr/>
          <p:nvPr/>
        </p:nvSpPr>
        <p:spPr>
          <a:xfrm>
            <a:off x="4944831" y="5866309"/>
            <a:ext cx="1266553" cy="461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dirty="0" smtClean="0"/>
              <a:t>blago</a:t>
            </a:r>
            <a:endParaRPr lang="en-US" dirty="0"/>
          </a:p>
        </p:txBody>
      </p:sp>
      <p:cxnSp>
        <p:nvCxnSpPr>
          <p:cNvPr id="26" name="Raven puščični povezovalnik 25"/>
          <p:cNvCxnSpPr>
            <a:stCxn id="13" idx="2"/>
            <a:endCxn id="14" idx="0"/>
          </p:cNvCxnSpPr>
          <p:nvPr/>
        </p:nvCxnSpPr>
        <p:spPr>
          <a:xfrm>
            <a:off x="5578109" y="2285996"/>
            <a:ext cx="0" cy="61939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8" name="Raven puščični povezovalnik 27"/>
          <p:cNvCxnSpPr>
            <a:stCxn id="14" idx="1"/>
            <a:endCxn id="15" idx="3"/>
          </p:cNvCxnSpPr>
          <p:nvPr/>
        </p:nvCxnSpPr>
        <p:spPr>
          <a:xfrm flipH="1">
            <a:off x="3039290" y="3136172"/>
            <a:ext cx="1905542" cy="80445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1" name="Raven puščični povezovalnik 30"/>
          <p:cNvCxnSpPr>
            <a:stCxn id="14" idx="3"/>
            <a:endCxn id="16" idx="1"/>
          </p:cNvCxnSpPr>
          <p:nvPr/>
        </p:nvCxnSpPr>
        <p:spPr>
          <a:xfrm>
            <a:off x="6211385" y="3136172"/>
            <a:ext cx="1861730" cy="80445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5" name="Raven puščični povezovalnik 34"/>
          <p:cNvCxnSpPr>
            <a:stCxn id="16" idx="2"/>
            <a:endCxn id="23" idx="0"/>
          </p:cNvCxnSpPr>
          <p:nvPr/>
        </p:nvCxnSpPr>
        <p:spPr>
          <a:xfrm flipH="1">
            <a:off x="8706391" y="4171405"/>
            <a:ext cx="1" cy="50945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7" name="Raven puščični povezovalnik 36"/>
          <p:cNvCxnSpPr>
            <a:stCxn id="16" idx="2"/>
            <a:endCxn id="22" idx="0"/>
          </p:cNvCxnSpPr>
          <p:nvPr/>
        </p:nvCxnSpPr>
        <p:spPr>
          <a:xfrm flipH="1">
            <a:off x="6617542" y="4171405"/>
            <a:ext cx="2088850" cy="50945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9" name="Raven puščični povezovalnik 38"/>
          <p:cNvCxnSpPr>
            <a:stCxn id="16" idx="2"/>
            <a:endCxn id="21" idx="0"/>
          </p:cNvCxnSpPr>
          <p:nvPr/>
        </p:nvCxnSpPr>
        <p:spPr>
          <a:xfrm flipH="1">
            <a:off x="4528693" y="4171405"/>
            <a:ext cx="4177699" cy="49638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1" name="Raven puščični povezovalnik 40"/>
          <p:cNvCxnSpPr>
            <a:stCxn id="16" idx="2"/>
            <a:endCxn id="20" idx="0"/>
          </p:cNvCxnSpPr>
          <p:nvPr/>
        </p:nvCxnSpPr>
        <p:spPr>
          <a:xfrm flipH="1">
            <a:off x="2406014" y="4171405"/>
            <a:ext cx="6300378" cy="49638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43" name="Raven puščični povezovalnik 42"/>
          <p:cNvCxnSpPr>
            <a:stCxn id="23" idx="2"/>
            <a:endCxn id="24" idx="3"/>
          </p:cNvCxnSpPr>
          <p:nvPr/>
        </p:nvCxnSpPr>
        <p:spPr>
          <a:xfrm flipH="1">
            <a:off x="6211384" y="5142411"/>
            <a:ext cx="2495007" cy="9546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Raven puščični povezovalnik 44"/>
          <p:cNvCxnSpPr>
            <a:stCxn id="22" idx="2"/>
            <a:endCxn id="24" idx="0"/>
          </p:cNvCxnSpPr>
          <p:nvPr/>
        </p:nvCxnSpPr>
        <p:spPr>
          <a:xfrm flipH="1">
            <a:off x="5578108" y="5142411"/>
            <a:ext cx="1039434" cy="7238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Raven puščični povezovalnik 46"/>
          <p:cNvCxnSpPr>
            <a:stCxn id="21" idx="2"/>
            <a:endCxn id="24" idx="0"/>
          </p:cNvCxnSpPr>
          <p:nvPr/>
        </p:nvCxnSpPr>
        <p:spPr>
          <a:xfrm>
            <a:off x="4528693" y="5129347"/>
            <a:ext cx="1049415" cy="7369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Raven puščični povezovalnik 48"/>
          <p:cNvCxnSpPr>
            <a:stCxn id="20" idx="2"/>
            <a:endCxn id="24" idx="1"/>
          </p:cNvCxnSpPr>
          <p:nvPr/>
        </p:nvCxnSpPr>
        <p:spPr>
          <a:xfrm>
            <a:off x="2406014" y="5129347"/>
            <a:ext cx="2538817" cy="9677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Raven puščični povezovalnik 50"/>
          <p:cNvCxnSpPr>
            <a:stCxn id="15" idx="2"/>
            <a:endCxn id="20" idx="0"/>
          </p:cNvCxnSpPr>
          <p:nvPr/>
        </p:nvCxnSpPr>
        <p:spPr>
          <a:xfrm>
            <a:off x="2406014" y="4171405"/>
            <a:ext cx="0" cy="49638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53" name="Raven puščični povezovalnik 52"/>
          <p:cNvCxnSpPr>
            <a:stCxn id="15" idx="2"/>
            <a:endCxn id="21" idx="0"/>
          </p:cNvCxnSpPr>
          <p:nvPr/>
        </p:nvCxnSpPr>
        <p:spPr>
          <a:xfrm>
            <a:off x="2406014" y="4171405"/>
            <a:ext cx="2122679" cy="49638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54" name="PoljeZBesedilom 53"/>
          <p:cNvSpPr txBox="1"/>
          <p:nvPr/>
        </p:nvSpPr>
        <p:spPr>
          <a:xfrm>
            <a:off x="5556203" y="2362589"/>
            <a:ext cx="1358268" cy="369332"/>
          </a:xfrm>
          <a:prstGeom prst="rect">
            <a:avLst/>
          </a:prstGeom>
          <a:noFill/>
        </p:spPr>
        <p:txBody>
          <a:bodyPr wrap="square" rtlCol="0">
            <a:spAutoFit/>
          </a:bodyPr>
          <a:lstStyle/>
          <a:p>
            <a:r>
              <a:rPr lang="sl-SI" dirty="0" smtClean="0">
                <a:hlinkClick r:id="rId7" action="ppaction://hlinksldjump"/>
              </a:rPr>
              <a:t>mikanje</a:t>
            </a:r>
            <a:endParaRPr lang="en-US" dirty="0"/>
          </a:p>
        </p:txBody>
      </p:sp>
      <p:sp>
        <p:nvSpPr>
          <p:cNvPr id="55" name="PoljeZBesedilom 54"/>
          <p:cNvSpPr txBox="1"/>
          <p:nvPr/>
        </p:nvSpPr>
        <p:spPr>
          <a:xfrm rot="20248927">
            <a:off x="3451203" y="3125386"/>
            <a:ext cx="1358268" cy="369332"/>
          </a:xfrm>
          <a:prstGeom prst="rect">
            <a:avLst/>
          </a:prstGeom>
          <a:noFill/>
        </p:spPr>
        <p:txBody>
          <a:bodyPr wrap="square" rtlCol="0">
            <a:spAutoFit/>
          </a:bodyPr>
          <a:lstStyle/>
          <a:p>
            <a:r>
              <a:rPr lang="sl-SI" dirty="0" smtClean="0"/>
              <a:t>sukanje</a:t>
            </a:r>
            <a:endParaRPr lang="en-US" dirty="0"/>
          </a:p>
        </p:txBody>
      </p:sp>
      <p:sp>
        <p:nvSpPr>
          <p:cNvPr id="56" name="PoljeZBesedilom 55"/>
          <p:cNvSpPr txBox="1"/>
          <p:nvPr/>
        </p:nvSpPr>
        <p:spPr>
          <a:xfrm rot="1416998">
            <a:off x="6516641" y="3200652"/>
            <a:ext cx="1358268" cy="369332"/>
          </a:xfrm>
          <a:prstGeom prst="rect">
            <a:avLst/>
          </a:prstGeom>
          <a:noFill/>
        </p:spPr>
        <p:txBody>
          <a:bodyPr wrap="square" rtlCol="0">
            <a:spAutoFit/>
          </a:bodyPr>
          <a:lstStyle/>
          <a:p>
            <a:r>
              <a:rPr lang="sl-SI" dirty="0" smtClean="0"/>
              <a:t>predenje</a:t>
            </a:r>
            <a:endParaRPr lang="en-US" dirty="0"/>
          </a:p>
        </p:txBody>
      </p:sp>
    </p:spTree>
    <p:extLst>
      <p:ext uri="{BB962C8B-B14F-4D97-AF65-F5344CB8AC3E}">
        <p14:creationId xmlns:p14="http://schemas.microsoft.com/office/powerpoint/2010/main" val="34891302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RASTLINSKA VLAKNA</a:t>
            </a:r>
            <a:endParaRPr lang="en-US" dirty="0"/>
          </a:p>
        </p:txBody>
      </p:sp>
      <p:sp>
        <p:nvSpPr>
          <p:cNvPr id="3" name="Označba mesta vsebine 2"/>
          <p:cNvSpPr>
            <a:spLocks noGrp="1"/>
          </p:cNvSpPr>
          <p:nvPr>
            <p:ph idx="1"/>
          </p:nvPr>
        </p:nvSpPr>
        <p:spPr>
          <a:xfrm>
            <a:off x="987601" y="1614272"/>
            <a:ext cx="1382486" cy="486501"/>
          </a:xfrm>
        </p:spPr>
        <p:txBody>
          <a:bodyPr/>
          <a:lstStyle/>
          <a:p>
            <a:pPr marL="0" indent="0">
              <a:buNone/>
            </a:pPr>
            <a:r>
              <a:rPr lang="sl-SI" dirty="0" smtClean="0"/>
              <a:t>Bombaž</a:t>
            </a:r>
            <a:endParaRPr lang="en-US" dirty="0"/>
          </a:p>
        </p:txBody>
      </p:sp>
      <p:sp>
        <p:nvSpPr>
          <p:cNvPr id="4" name="Označba mesta vsebine 2"/>
          <p:cNvSpPr txBox="1">
            <a:spLocks/>
          </p:cNvSpPr>
          <p:nvPr/>
        </p:nvSpPr>
        <p:spPr>
          <a:xfrm>
            <a:off x="3482067" y="1557631"/>
            <a:ext cx="1382486" cy="486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dirty="0" smtClean="0"/>
              <a:t>Lan</a:t>
            </a:r>
            <a:endParaRPr lang="en-US" dirty="0"/>
          </a:p>
        </p:txBody>
      </p:sp>
      <p:sp>
        <p:nvSpPr>
          <p:cNvPr id="5" name="Označba mesta vsebine 2"/>
          <p:cNvSpPr txBox="1">
            <a:spLocks/>
          </p:cNvSpPr>
          <p:nvPr/>
        </p:nvSpPr>
        <p:spPr>
          <a:xfrm>
            <a:off x="5292089" y="1537856"/>
            <a:ext cx="1382486" cy="486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dirty="0" smtClean="0"/>
              <a:t>Kokos</a:t>
            </a:r>
            <a:endParaRPr lang="en-US" dirty="0"/>
          </a:p>
        </p:txBody>
      </p:sp>
      <p:sp>
        <p:nvSpPr>
          <p:cNvPr id="6" name="Označba mesta vsebine 2"/>
          <p:cNvSpPr txBox="1">
            <a:spLocks/>
          </p:cNvSpPr>
          <p:nvPr/>
        </p:nvSpPr>
        <p:spPr>
          <a:xfrm>
            <a:off x="7508420" y="1547743"/>
            <a:ext cx="1382486" cy="48650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dirty="0" smtClean="0"/>
              <a:t>Konoplja</a:t>
            </a:r>
            <a:endParaRPr lang="en-US" dirty="0"/>
          </a:p>
        </p:txBody>
      </p:sp>
      <p:sp>
        <p:nvSpPr>
          <p:cNvPr id="7" name="Označba mesta vsebine 2"/>
          <p:cNvSpPr txBox="1">
            <a:spLocks/>
          </p:cNvSpPr>
          <p:nvPr/>
        </p:nvSpPr>
        <p:spPr>
          <a:xfrm>
            <a:off x="10083438" y="1537856"/>
            <a:ext cx="1382486" cy="486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dirty="0" smtClean="0"/>
              <a:t>Juta</a:t>
            </a:r>
            <a:endParaRPr lang="en-US" dirty="0"/>
          </a:p>
        </p:txBody>
      </p:sp>
      <p:pic>
        <p:nvPicPr>
          <p:cNvPr id="1028" name="Picture 4" descr="Cotton | Lindex Group"/>
          <p:cNvPicPr>
            <a:picLocks noChangeAspect="1" noChangeArrowheads="1"/>
          </p:cNvPicPr>
          <p:nvPr/>
        </p:nvPicPr>
        <p:blipFill rotWithShape="1">
          <a:blip r:embed="rId2">
            <a:extLst>
              <a:ext uri="{28A0092B-C50C-407E-A947-70E740481C1C}">
                <a14:useLocalDpi xmlns:a14="http://schemas.microsoft.com/office/drawing/2010/main" val="0"/>
              </a:ext>
            </a:extLst>
          </a:blip>
          <a:srcRect l="13280" r="15829"/>
          <a:stretch/>
        </p:blipFill>
        <p:spPr bwMode="auto">
          <a:xfrm>
            <a:off x="235132" y="2024357"/>
            <a:ext cx="2586446"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n me je navdušil | Oma Než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7070"/>
          <a:stretch/>
        </p:blipFill>
        <p:spPr bwMode="auto">
          <a:xfrm>
            <a:off x="2821578" y="2024357"/>
            <a:ext cx="1972491" cy="31913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okos vlak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070" y="2024358"/>
            <a:ext cx="22860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Zadruga Konopko vse o pridelavi in predelavi industrijske konoplje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9796" y="2044132"/>
            <a:ext cx="2612844" cy="31806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Grin Plus d.o.o. Celje - protierozijska zaščita brežin - kokosove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9010369" y="2716515"/>
            <a:ext cx="3206674" cy="1842133"/>
          </a:xfrm>
          <a:prstGeom prst="rect">
            <a:avLst/>
          </a:prstGeom>
          <a:noFill/>
          <a:extLst>
            <a:ext uri="{909E8E84-426E-40DD-AFC4-6F175D3DCCD1}">
              <a14:hiddenFill xmlns:a14="http://schemas.microsoft.com/office/drawing/2010/main">
                <a:solidFill>
                  <a:srgbClr val="FFFFFF"/>
                </a:solidFill>
              </a14:hiddenFill>
            </a:ext>
          </a:extLst>
        </p:spPr>
      </p:pic>
      <p:sp>
        <p:nvSpPr>
          <p:cNvPr id="8" name="PoljeZBesedilom 7"/>
          <p:cNvSpPr txBox="1"/>
          <p:nvPr/>
        </p:nvSpPr>
        <p:spPr>
          <a:xfrm>
            <a:off x="8778240" y="5930537"/>
            <a:ext cx="3108960" cy="400110"/>
          </a:xfrm>
          <a:prstGeom prst="rect">
            <a:avLst/>
          </a:prstGeom>
          <a:noFill/>
        </p:spPr>
        <p:txBody>
          <a:bodyPr wrap="square" rtlCol="0">
            <a:spAutoFit/>
          </a:bodyPr>
          <a:lstStyle/>
          <a:p>
            <a:r>
              <a:rPr lang="sl-SI" sz="2000" b="1" dirty="0" smtClean="0">
                <a:hlinkClick r:id="rId7" action="ppaction://hlinksldjump"/>
              </a:rPr>
              <a:t>Vrni se na miselni vzorec </a:t>
            </a:r>
            <a:r>
              <a:rPr lang="sl-SI" sz="2000" b="1" dirty="0" smtClean="0">
                <a:sym typeface="Wingdings" panose="05000000000000000000" pitchFamily="2" charset="2"/>
                <a:hlinkClick r:id="rId7" action="ppaction://hlinksldjump"/>
              </a:rPr>
              <a:t></a:t>
            </a:r>
            <a:endParaRPr lang="en-US" sz="2000" b="1" dirty="0"/>
          </a:p>
        </p:txBody>
      </p:sp>
    </p:spTree>
    <p:extLst>
      <p:ext uri="{BB962C8B-B14F-4D97-AF65-F5344CB8AC3E}">
        <p14:creationId xmlns:p14="http://schemas.microsoft.com/office/powerpoint/2010/main" val="3824309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ŽIVALSKA VLAKNA</a:t>
            </a:r>
            <a:endParaRPr lang="en-US" dirty="0"/>
          </a:p>
        </p:txBody>
      </p:sp>
      <p:sp>
        <p:nvSpPr>
          <p:cNvPr id="3" name="Označba mesta vsebine 2"/>
          <p:cNvSpPr>
            <a:spLocks noGrp="1"/>
          </p:cNvSpPr>
          <p:nvPr>
            <p:ph idx="1"/>
          </p:nvPr>
        </p:nvSpPr>
        <p:spPr>
          <a:xfrm>
            <a:off x="838200" y="1825625"/>
            <a:ext cx="886097" cy="486501"/>
          </a:xfrm>
        </p:spPr>
        <p:txBody>
          <a:bodyPr/>
          <a:lstStyle/>
          <a:p>
            <a:pPr marL="0" indent="0">
              <a:buNone/>
            </a:pPr>
            <a:r>
              <a:rPr lang="sl-SI" dirty="0" smtClean="0"/>
              <a:t>Svila</a:t>
            </a:r>
            <a:endParaRPr lang="en-US" dirty="0"/>
          </a:p>
        </p:txBody>
      </p:sp>
      <p:sp>
        <p:nvSpPr>
          <p:cNvPr id="4" name="Označba mesta vsebine 2"/>
          <p:cNvSpPr txBox="1">
            <a:spLocks/>
          </p:cNvSpPr>
          <p:nvPr/>
        </p:nvSpPr>
        <p:spPr>
          <a:xfrm>
            <a:off x="5209903" y="1825624"/>
            <a:ext cx="981891" cy="48650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dirty="0" smtClean="0"/>
              <a:t>Volna</a:t>
            </a:r>
            <a:endParaRPr lang="en-US" dirty="0"/>
          </a:p>
        </p:txBody>
      </p:sp>
      <p:sp>
        <p:nvSpPr>
          <p:cNvPr id="5" name="Označba mesta vsebine 2"/>
          <p:cNvSpPr txBox="1">
            <a:spLocks/>
          </p:cNvSpPr>
          <p:nvPr/>
        </p:nvSpPr>
        <p:spPr>
          <a:xfrm>
            <a:off x="9311640" y="1825623"/>
            <a:ext cx="886097" cy="486501"/>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dirty="0" smtClean="0"/>
              <a:t>Dlaka</a:t>
            </a:r>
            <a:endParaRPr lang="en-US" dirty="0"/>
          </a:p>
        </p:txBody>
      </p:sp>
      <p:sp>
        <p:nvSpPr>
          <p:cNvPr id="6" name="PoljeZBesedilom 5"/>
          <p:cNvSpPr txBox="1"/>
          <p:nvPr/>
        </p:nvSpPr>
        <p:spPr>
          <a:xfrm>
            <a:off x="8778240" y="5930537"/>
            <a:ext cx="3108960" cy="400110"/>
          </a:xfrm>
          <a:prstGeom prst="rect">
            <a:avLst/>
          </a:prstGeom>
          <a:noFill/>
        </p:spPr>
        <p:txBody>
          <a:bodyPr wrap="square" rtlCol="0">
            <a:spAutoFit/>
          </a:bodyPr>
          <a:lstStyle/>
          <a:p>
            <a:r>
              <a:rPr lang="sl-SI" sz="2000" b="1" dirty="0" smtClean="0">
                <a:hlinkClick r:id="rId2" action="ppaction://hlinksldjump"/>
              </a:rPr>
              <a:t>Vrni se na miselni vzorec </a:t>
            </a:r>
            <a:r>
              <a:rPr lang="sl-SI" sz="2000" b="1" dirty="0" smtClean="0">
                <a:sym typeface="Wingdings" panose="05000000000000000000" pitchFamily="2" charset="2"/>
                <a:hlinkClick r:id="rId2" action="ppaction://hlinksldjump"/>
              </a:rPr>
              <a:t></a:t>
            </a:r>
            <a:endParaRPr lang="en-US" sz="2000" b="1" dirty="0"/>
          </a:p>
        </p:txBody>
      </p:sp>
      <p:pic>
        <p:nvPicPr>
          <p:cNvPr id="7170" name="Picture 2" descr="POLNILO Ovčja volna | 100% Volna | EU Porekl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4243457" y="2123870"/>
            <a:ext cx="2179907" cy="241830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Svil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3641" y="2243069"/>
            <a:ext cx="1784759" cy="267713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vilogojstvo - Radio Prv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641" y="4964295"/>
            <a:ext cx="2578237" cy="172470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Sheep | The Vegetarian Societ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08475" y="4606925"/>
            <a:ext cx="2511425" cy="1942169"/>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Odeja Camelfil N Extra | Odeje | Odeja Škofja Lok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15842" y="2218971"/>
            <a:ext cx="1686279" cy="1686279"/>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Angora Rabbit | Always Learni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63032" y="3226342"/>
            <a:ext cx="2124168" cy="1593126"/>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Domača koza - Wikipedija, prosta enciklopedij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42636" y="3966373"/>
            <a:ext cx="1430753" cy="1907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514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KEMIČNA VLAKNA</a:t>
            </a:r>
            <a:endParaRPr lang="en-US" dirty="0"/>
          </a:p>
        </p:txBody>
      </p:sp>
      <p:sp>
        <p:nvSpPr>
          <p:cNvPr id="3" name="Označba mesta vsebine 2"/>
          <p:cNvSpPr>
            <a:spLocks noGrp="1"/>
          </p:cNvSpPr>
          <p:nvPr>
            <p:ph idx="1"/>
          </p:nvPr>
        </p:nvSpPr>
        <p:spPr>
          <a:xfrm>
            <a:off x="888274" y="4258492"/>
            <a:ext cx="2910840" cy="466982"/>
          </a:xfrm>
        </p:spPr>
        <p:txBody>
          <a:bodyPr>
            <a:normAutofit lnSpcReduction="10000"/>
          </a:bodyPr>
          <a:lstStyle/>
          <a:p>
            <a:pPr marL="0" indent="0">
              <a:buNone/>
            </a:pPr>
            <a:r>
              <a:rPr lang="sl-SI" dirty="0" smtClean="0"/>
              <a:t>(viskoza, </a:t>
            </a:r>
            <a:r>
              <a:rPr lang="sl-SI" dirty="0" err="1" smtClean="0"/>
              <a:t>liocel</a:t>
            </a:r>
            <a:r>
              <a:rPr lang="sl-SI" dirty="0" smtClean="0"/>
              <a:t>)</a:t>
            </a:r>
            <a:endParaRPr lang="en-US" dirty="0"/>
          </a:p>
        </p:txBody>
      </p:sp>
      <p:sp>
        <p:nvSpPr>
          <p:cNvPr id="4" name="PoljeZBesedilom 3"/>
          <p:cNvSpPr txBox="1"/>
          <p:nvPr/>
        </p:nvSpPr>
        <p:spPr>
          <a:xfrm>
            <a:off x="8765177" y="6176963"/>
            <a:ext cx="3108960" cy="400110"/>
          </a:xfrm>
          <a:prstGeom prst="rect">
            <a:avLst/>
          </a:prstGeom>
          <a:noFill/>
        </p:spPr>
        <p:txBody>
          <a:bodyPr wrap="square" rtlCol="0">
            <a:spAutoFit/>
          </a:bodyPr>
          <a:lstStyle/>
          <a:p>
            <a:r>
              <a:rPr lang="sl-SI" sz="2000" b="1" dirty="0" smtClean="0">
                <a:hlinkClick r:id="rId2" action="ppaction://hlinksldjump"/>
              </a:rPr>
              <a:t>Vrni se na miselni vzorec </a:t>
            </a:r>
            <a:r>
              <a:rPr lang="sl-SI" sz="2000" b="1" dirty="0" smtClean="0">
                <a:sym typeface="Wingdings" panose="05000000000000000000" pitchFamily="2" charset="2"/>
                <a:hlinkClick r:id="rId2" action="ppaction://hlinksldjump"/>
              </a:rPr>
              <a:t></a:t>
            </a:r>
            <a:endParaRPr lang="en-US" sz="2000" b="1" dirty="0"/>
          </a:p>
        </p:txBody>
      </p:sp>
      <p:pic>
        <p:nvPicPr>
          <p:cNvPr id="5" name="Slika 4"/>
          <p:cNvPicPr>
            <a:picLocks noChangeAspect="1"/>
          </p:cNvPicPr>
          <p:nvPr/>
        </p:nvPicPr>
        <p:blipFill rotWithShape="1">
          <a:blip r:embed="rId3" cstate="print">
            <a:extLst>
              <a:ext uri="{28A0092B-C50C-407E-A947-70E740481C1C}">
                <a14:useLocalDpi xmlns:a14="http://schemas.microsoft.com/office/drawing/2010/main" val="0"/>
              </a:ext>
            </a:extLst>
          </a:blip>
          <a:srcRect l="1873" t="15841" r="3269" b="30064"/>
          <a:stretch/>
        </p:blipFill>
        <p:spPr>
          <a:xfrm>
            <a:off x="888274" y="1476104"/>
            <a:ext cx="6505303" cy="2782388"/>
          </a:xfrm>
          <a:prstGeom prst="rect">
            <a:avLst/>
          </a:prstGeom>
        </p:spPr>
      </p:pic>
      <p:sp>
        <p:nvSpPr>
          <p:cNvPr id="6" name="Označba mesta vsebine 2"/>
          <p:cNvSpPr txBox="1">
            <a:spLocks/>
          </p:cNvSpPr>
          <p:nvPr/>
        </p:nvSpPr>
        <p:spPr>
          <a:xfrm>
            <a:off x="4776651" y="4258491"/>
            <a:ext cx="2910840" cy="627017"/>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dirty="0" smtClean="0"/>
              <a:t>(poliester, </a:t>
            </a:r>
            <a:r>
              <a:rPr lang="sl-SI" dirty="0" err="1" smtClean="0"/>
              <a:t>elastan</a:t>
            </a:r>
            <a:r>
              <a:rPr lang="sl-SI" dirty="0" smtClean="0"/>
              <a:t>, poliamid)</a:t>
            </a:r>
            <a:endParaRPr lang="en-US" dirty="0"/>
          </a:p>
        </p:txBody>
      </p:sp>
    </p:spTree>
    <p:extLst>
      <p:ext uri="{BB962C8B-B14F-4D97-AF65-F5344CB8AC3E}">
        <p14:creationId xmlns:p14="http://schemas.microsoft.com/office/powerpoint/2010/main" val="3598555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TotalTime>
  <Words>949</Words>
  <Application>Microsoft Office PowerPoint</Application>
  <PresentationFormat>Širokozaslonsko</PresentationFormat>
  <Paragraphs>51</Paragraphs>
  <Slides>12</Slides>
  <Notes>0</Notes>
  <HiddenSlides>0</HiddenSlides>
  <MMClips>0</MMClips>
  <ScaleCrop>false</ScaleCrop>
  <HeadingPairs>
    <vt:vector size="6" baseType="variant">
      <vt:variant>
        <vt:lpstr>Uporabljene pisave</vt:lpstr>
      </vt:variant>
      <vt:variant>
        <vt:i4>4</vt:i4>
      </vt:variant>
      <vt:variant>
        <vt:lpstr>Tema</vt:lpstr>
      </vt:variant>
      <vt:variant>
        <vt:i4>1</vt:i4>
      </vt:variant>
      <vt:variant>
        <vt:lpstr>Naslovi diapozitivov</vt:lpstr>
      </vt:variant>
      <vt:variant>
        <vt:i4>12</vt:i4>
      </vt:variant>
    </vt:vector>
  </HeadingPairs>
  <TitlesOfParts>
    <vt:vector size="17" baseType="lpstr">
      <vt:lpstr>Arial</vt:lpstr>
      <vt:lpstr>Calibri</vt:lpstr>
      <vt:lpstr>Calibri Light</vt:lpstr>
      <vt:lpstr>Wingdings</vt:lpstr>
      <vt:lpstr>Officeova tema</vt:lpstr>
      <vt:lpstr>PowerPointova predstavitev</vt:lpstr>
      <vt:lpstr>Navodilo: Preberi pravljico o Vidku in pozorno sledi kako nastane oblačilo.</vt:lpstr>
      <vt:lpstr>PowerPointova predstavitev</vt:lpstr>
      <vt:lpstr>PowerPointova predstavitev</vt:lpstr>
      <vt:lpstr>PowerPointova predstavitev</vt:lpstr>
      <vt:lpstr>PowerPointova predstavitev</vt:lpstr>
      <vt:lpstr>RASTLINSKA VLAKNA</vt:lpstr>
      <vt:lpstr>ŽIVALSKA VLAKNA</vt:lpstr>
      <vt:lpstr>KEMIČNA VLAKNA</vt:lpstr>
      <vt:lpstr>VLAKNO</vt:lpstr>
      <vt:lpstr>Mikanje</vt:lpstr>
      <vt:lpstr>PREDIVO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Tanja Marinac</dc:creator>
  <cp:lastModifiedBy>Tanja Marinac</cp:lastModifiedBy>
  <cp:revision>12</cp:revision>
  <dcterms:created xsi:type="dcterms:W3CDTF">2020-03-30T11:54:33Z</dcterms:created>
  <dcterms:modified xsi:type="dcterms:W3CDTF">2020-03-31T19:21:03Z</dcterms:modified>
</cp:coreProperties>
</file>