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C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07" autoAdjust="0"/>
  </p:normalViewPr>
  <p:slideViewPr>
    <p:cSldViewPr>
      <p:cViewPr varScale="1">
        <p:scale>
          <a:sx n="62" d="100"/>
          <a:sy n="62" d="100"/>
        </p:scale>
        <p:origin x="16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547E1-9F5E-45E7-9188-9C7A5DF38C16}" type="datetimeFigureOut">
              <a:rPr lang="sl-SI" smtClean="0"/>
              <a:pPr/>
              <a:t>27. 05. 2020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B57EF-63FA-4117-87B5-6740160FCE94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5808-61B3-430D-B20A-7C0648AEE732}" type="datetime1">
              <a:rPr lang="sl-SI" smtClean="0"/>
              <a:pPr/>
              <a:t>27. 05. 2020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179A-990E-4F30-951D-F82708F711C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3CF8-0C31-46AE-B46E-B6D14257FC9C}" type="datetime1">
              <a:rPr lang="sl-SI" smtClean="0"/>
              <a:pPr/>
              <a:t>27. 05. 2020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179A-990E-4F30-951D-F82708F711C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5120-B258-483C-B3F7-11A5F0E74DC5}" type="datetime1">
              <a:rPr lang="sl-SI" smtClean="0"/>
              <a:pPr/>
              <a:t>27. 05. 2020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179A-990E-4F30-951D-F82708F711C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798D-A486-4EE8-978B-09DAB5B34A77}" type="datetime1">
              <a:rPr lang="sl-SI" smtClean="0"/>
              <a:pPr/>
              <a:t>27. 05. 2020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179A-990E-4F30-951D-F82708F711C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EF95-4A45-43D7-866F-E7181FF94AA7}" type="datetime1">
              <a:rPr lang="sl-SI" smtClean="0"/>
              <a:pPr/>
              <a:t>27. 05. 2020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179A-990E-4F30-951D-F82708F711C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8BE72-D626-491D-9272-A046D2EA4BA3}" type="datetime1">
              <a:rPr lang="sl-SI" smtClean="0"/>
              <a:pPr/>
              <a:t>27. 05. 2020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179A-990E-4F30-951D-F82708F711C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D5AF5-D5E3-4D96-99BC-71E5C06858F8}" type="datetime1">
              <a:rPr lang="sl-SI" smtClean="0"/>
              <a:pPr/>
              <a:t>27. 05. 2020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</a:t>
            </a:r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179A-990E-4F30-951D-F82708F711C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3E2C-50DC-4122-84F2-510C629EBD4B}" type="datetime1">
              <a:rPr lang="sl-SI" smtClean="0"/>
              <a:pPr/>
              <a:t>27. 05. 2020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</a:t>
            </a: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179A-990E-4F30-951D-F82708F711C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C758-B100-4944-916F-81B0F886CC80}" type="datetime1">
              <a:rPr lang="sl-SI" smtClean="0"/>
              <a:pPr/>
              <a:t>27. 05. 2020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</a:t>
            </a:r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179A-990E-4F30-951D-F82708F711C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47D2A-E533-469D-B54B-98CB8F479C49}" type="datetime1">
              <a:rPr lang="sl-SI" smtClean="0"/>
              <a:pPr/>
              <a:t>27. 05. 2020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179A-990E-4F30-951D-F82708F711C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59CC-B858-4639-AEBA-E4FCA5A6AA9B}" type="datetime1">
              <a:rPr lang="sl-SI" smtClean="0"/>
              <a:pPr/>
              <a:t>27. 05. 2020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179A-990E-4F30-951D-F82708F711C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F9D5B-5F13-48B1-A81A-3CA034572E55}" type="datetime1">
              <a:rPr lang="sl-SI" smtClean="0"/>
              <a:pPr/>
              <a:t>27. 05. 2020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l-SI" smtClean="0"/>
              <a:t>Klavdija Štrancar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2179A-990E-4F30-951D-F82708F711C7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d"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bg1"/>
                </a:solidFill>
              </a:rPr>
              <a:t>MAMICA DRAVICA</a:t>
            </a:r>
            <a:endParaRPr lang="sl-SI" b="1" dirty="0">
              <a:solidFill>
                <a:schemeClr val="bg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971800"/>
          </a:xfrm>
        </p:spPr>
        <p:txBody>
          <a:bodyPr/>
          <a:lstStyle/>
          <a:p>
            <a:r>
              <a:rPr lang="sl-SI" dirty="0" smtClean="0">
                <a:solidFill>
                  <a:schemeClr val="bg1"/>
                </a:solidFill>
              </a:rPr>
              <a:t>Koroška ljudska</a:t>
            </a:r>
          </a:p>
          <a:p>
            <a:endParaRPr lang="sl-SI" dirty="0" smtClean="0">
              <a:solidFill>
                <a:schemeClr val="tx1"/>
              </a:solidFill>
            </a:endParaRPr>
          </a:p>
          <a:p>
            <a:endParaRPr lang="sl-SI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wetcanvas.com/Community/images/12-Aug-2009/70184-StormyRi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7818" y="0"/>
            <a:ext cx="9451818" cy="6858000"/>
          </a:xfrm>
          <a:prstGeom prst="rect">
            <a:avLst/>
          </a:prstGeom>
          <a:noFill/>
        </p:spPr>
      </p:pic>
      <p:sp>
        <p:nvSpPr>
          <p:cNvPr id="4" name="PoljeZBesedilom 3"/>
          <p:cNvSpPr txBox="1"/>
          <p:nvPr/>
        </p:nvSpPr>
        <p:spPr>
          <a:xfrm>
            <a:off x="-308080" y="5661248"/>
            <a:ext cx="9468544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3200" dirty="0" smtClean="0"/>
              <a:t>Nato je Drava začela naraščati </a:t>
            </a:r>
          </a:p>
          <a:p>
            <a:pPr algn="ctr"/>
            <a:r>
              <a:rPr lang="sl-SI" sz="3200" dirty="0" smtClean="0"/>
              <a:t>in je poplavila ves levi in desni breg.</a:t>
            </a:r>
            <a:endParaRPr lang="sl-SI" sz="3200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99306"/>
            <a:ext cx="9144000" cy="669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jeZBesedilom 2"/>
          <p:cNvSpPr txBox="1"/>
          <p:nvPr/>
        </p:nvSpPr>
        <p:spPr>
          <a:xfrm>
            <a:off x="8079" y="5157192"/>
            <a:ext cx="9144000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3200" dirty="0" smtClean="0"/>
              <a:t>Ko pa je voda odtekla, je začela zemlja odganjati lepo rž in rumeno pšenico</a:t>
            </a:r>
            <a:r>
              <a:rPr lang="sl-SI" dirty="0" smtClean="0"/>
              <a:t>.</a:t>
            </a:r>
            <a:endParaRPr lang="sl-SI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oljeZBesedilom 1"/>
          <p:cNvSpPr txBox="1"/>
          <p:nvPr/>
        </p:nvSpPr>
        <p:spPr>
          <a:xfrm>
            <a:off x="0" y="5661248"/>
            <a:ext cx="91440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3200" dirty="0" smtClean="0"/>
              <a:t>Tako so ljudje dobili seme </a:t>
            </a:r>
          </a:p>
          <a:p>
            <a:pPr algn="ctr"/>
            <a:r>
              <a:rPr lang="sl-SI" sz="3200" dirty="0" smtClean="0"/>
              <a:t>in povsod so začeli sejati rž in pšenico.</a:t>
            </a:r>
            <a:endParaRPr lang="sl-SI" sz="3200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oljeZBesedilom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3200" dirty="0" smtClean="0">
                <a:latin typeface="Candara" pitchFamily="34" charset="0"/>
              </a:rPr>
              <a:t>Bilo je v tistih časih, </a:t>
            </a:r>
          </a:p>
          <a:p>
            <a:pPr algn="ctr"/>
            <a:r>
              <a:rPr lang="sl-SI" sz="3200" dirty="0" smtClean="0">
                <a:latin typeface="Candara" pitchFamily="34" charset="0"/>
              </a:rPr>
              <a:t>ko naši pradedje rži in pšenice še niso poznali</a:t>
            </a:r>
            <a:r>
              <a:rPr lang="sl-SI" sz="2800" dirty="0" smtClean="0">
                <a:latin typeface="Candara" pitchFamily="34" charset="0"/>
              </a:rPr>
              <a:t>.</a:t>
            </a:r>
            <a:endParaRPr lang="sl-SI" sz="2800" dirty="0">
              <a:latin typeface="Candara" pitchFamily="34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oljeZBesedilom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3200" dirty="0" smtClean="0"/>
              <a:t>Tedaj je živel ob Dravi na Koroškem zelo bogat ribič.</a:t>
            </a:r>
            <a:endParaRPr lang="sl-SI" sz="3200" dirty="0"/>
          </a:p>
        </p:txBody>
      </p:sp>
      <p:sp>
        <p:nvSpPr>
          <p:cNvPr id="16" name="Puščica dol 15"/>
          <p:cNvSpPr/>
          <p:nvPr/>
        </p:nvSpPr>
        <p:spPr>
          <a:xfrm>
            <a:off x="5148064" y="620688"/>
            <a:ext cx="288032" cy="1008112"/>
          </a:xfrm>
          <a:prstGeom prst="downArrow">
            <a:avLst>
              <a:gd name="adj1" fmla="val 57073"/>
              <a:gd name="adj2" fmla="val 42866"/>
            </a:avLst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8" name="Slika 17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268760"/>
            <a:ext cx="3553371" cy="2335072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67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oljeZBesedilom 1"/>
          <p:cNvSpPr txBox="1"/>
          <p:nvPr/>
        </p:nvSpPr>
        <p:spPr>
          <a:xfrm>
            <a:off x="0" y="5517232"/>
            <a:ext cx="990059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3200" dirty="0" smtClean="0"/>
              <a:t>Vse svoje premoženje si je pridobil s tem, </a:t>
            </a:r>
          </a:p>
          <a:p>
            <a:pPr algn="ctr"/>
            <a:r>
              <a:rPr lang="sl-SI" sz="3200" dirty="0" smtClean="0"/>
              <a:t>da je pridno lovil ribe v Dravi.</a:t>
            </a:r>
            <a:endParaRPr lang="sl-SI" sz="3200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0EE">
            <a:alpha val="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20072" cy="68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oljeZBesedilom 1"/>
          <p:cNvSpPr txBox="1"/>
          <p:nvPr/>
        </p:nvSpPr>
        <p:spPr>
          <a:xfrm>
            <a:off x="5220072" y="0"/>
            <a:ext cx="3923928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3200" dirty="0" smtClean="0"/>
              <a:t>Poln hvaležnosti je nekega dne vprašal Dravo:</a:t>
            </a:r>
          </a:p>
        </p:txBody>
      </p:sp>
      <p:sp>
        <p:nvSpPr>
          <p:cNvPr id="4" name="Zaokrožen pravokotni oblaček 3"/>
          <p:cNvSpPr/>
          <p:nvPr/>
        </p:nvSpPr>
        <p:spPr>
          <a:xfrm>
            <a:off x="3707904" y="2348880"/>
            <a:ext cx="5005064" cy="1728192"/>
          </a:xfrm>
          <a:prstGeom prst="wedgeRoundRectCallout">
            <a:avLst>
              <a:gd name="adj1" fmla="val -85239"/>
              <a:gd name="adj2" fmla="val -6006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i="1" dirty="0" smtClean="0"/>
              <a:t>“Mamica Dravica, s čim naj ti povrnem, ker si mi pomagala do blagostanja?”</a:t>
            </a:r>
            <a:endParaRPr lang="sl-SI" sz="2800" i="1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644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ni oblaček 6"/>
          <p:cNvSpPr/>
          <p:nvPr/>
        </p:nvSpPr>
        <p:spPr>
          <a:xfrm>
            <a:off x="5436096" y="1772816"/>
            <a:ext cx="3707904" cy="2952328"/>
          </a:xfrm>
          <a:prstGeom prst="wedgeEllipseCallout">
            <a:avLst>
              <a:gd name="adj1" fmla="val -52881"/>
              <a:gd name="adj2" fmla="val 8103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i="1" dirty="0" smtClean="0"/>
              <a:t>“Pojdi daleč po svetu. Tam v daljnem kraju boš našel ljudi, ki imajo bel in ržen kruh, od vsakega mi po en hlebec kupi in mi ga prinesi!”</a:t>
            </a:r>
            <a:endParaRPr lang="sl-SI" sz="2000" i="1" dirty="0"/>
          </a:p>
        </p:txBody>
      </p:sp>
      <p:sp>
        <p:nvSpPr>
          <p:cNvPr id="2" name="PoljeZBesedilom 1"/>
          <p:cNvSpPr txBox="1"/>
          <p:nvPr/>
        </p:nvSpPr>
        <p:spPr>
          <a:xfrm>
            <a:off x="298507" y="5945691"/>
            <a:ext cx="51480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3200" dirty="0" smtClean="0"/>
              <a:t>Reka Drava mu je odgovorila</a:t>
            </a:r>
            <a:r>
              <a:rPr lang="sl-SI" dirty="0" smtClean="0"/>
              <a:t>:</a:t>
            </a:r>
            <a:endParaRPr lang="sl-SI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7" y="1"/>
            <a:ext cx="9517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oljeZBesedilom 1"/>
          <p:cNvSpPr txBox="1"/>
          <p:nvPr/>
        </p:nvSpPr>
        <p:spPr>
          <a:xfrm>
            <a:off x="-252537" y="5661248"/>
            <a:ext cx="9649072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3200" dirty="0" smtClean="0"/>
              <a:t>Ribič se je odpravil na pot </a:t>
            </a:r>
          </a:p>
          <a:p>
            <a:pPr algn="ctr"/>
            <a:r>
              <a:rPr lang="sl-SI" sz="3200" dirty="0" smtClean="0"/>
              <a:t>in prišel v bogate in lepe kraje.</a:t>
            </a:r>
            <a:endParaRPr lang="sl-SI" sz="3200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http://cdn.dailypainters.com/paintings/french_bread_f3a20916b904c21588c93bdceb89f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49083"/>
            <a:ext cx="9144000" cy="7766515"/>
          </a:xfrm>
          <a:prstGeom prst="rect">
            <a:avLst/>
          </a:prstGeom>
          <a:noFill/>
        </p:spPr>
      </p:pic>
      <p:sp>
        <p:nvSpPr>
          <p:cNvPr id="3" name="PoljeZBesedilom 2"/>
          <p:cNvSpPr txBox="1"/>
          <p:nvPr/>
        </p:nvSpPr>
        <p:spPr>
          <a:xfrm>
            <a:off x="77492" y="5258853"/>
            <a:ext cx="906650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3200" dirty="0" smtClean="0"/>
              <a:t>Ljudje so tam jedli, česar on dotlej ni poznal: </a:t>
            </a:r>
          </a:p>
          <a:p>
            <a:pPr algn="ctr"/>
            <a:r>
              <a:rPr lang="sl-SI" sz="3200" dirty="0" smtClean="0"/>
              <a:t>lep kruhek. Kupil je dva hleba, </a:t>
            </a:r>
          </a:p>
          <a:p>
            <a:pPr algn="ctr"/>
            <a:r>
              <a:rPr lang="sl-SI" sz="3200" dirty="0" smtClean="0"/>
              <a:t>kot mu je bila naročila Drava.</a:t>
            </a:r>
            <a:endParaRPr lang="sl-SI" sz="3200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chef.bbci.co.uk/arts/yourpaintings/images/paintings/wetc/624x544/wyr_wetc_2_624x5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PoljeZBesedilom 2"/>
          <p:cNvSpPr txBox="1"/>
          <p:nvPr/>
        </p:nvSpPr>
        <p:spPr>
          <a:xfrm>
            <a:off x="0" y="5780782"/>
            <a:ext cx="914400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3200" dirty="0" smtClean="0"/>
              <a:t>Ko se je vrnil, je vrgel hleb pšeničnega in </a:t>
            </a:r>
          </a:p>
          <a:p>
            <a:pPr algn="ctr"/>
            <a:r>
              <a:rPr lang="sl-SI" sz="3200" dirty="0" smtClean="0"/>
              <a:t>hleb rženega kruha  v Dravo.</a:t>
            </a:r>
            <a:endParaRPr lang="sl-SI" sz="3200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o meri 3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212</Words>
  <Application>Microsoft Office PowerPoint</Application>
  <PresentationFormat>Diaprojekcija na zaslonu (4:3)</PresentationFormat>
  <Paragraphs>23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Arial</vt:lpstr>
      <vt:lpstr>Calibri</vt:lpstr>
      <vt:lpstr>Candara</vt:lpstr>
      <vt:lpstr>Officeova tema</vt:lpstr>
      <vt:lpstr>MAMICA DRAVICA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Klavdija</dc:creator>
  <cp:lastModifiedBy>Tatjana</cp:lastModifiedBy>
  <cp:revision>24</cp:revision>
  <dcterms:created xsi:type="dcterms:W3CDTF">2011-01-16T19:27:10Z</dcterms:created>
  <dcterms:modified xsi:type="dcterms:W3CDTF">2020-05-27T07:08:41Z</dcterms:modified>
</cp:coreProperties>
</file>