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A26FD-66D2-4F0E-9469-4DB28066D26A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37DDA7-889F-4078-8E01-661F6F08304F}">
      <dgm:prSet/>
      <dgm:spPr/>
      <dgm:t>
        <a:bodyPr/>
        <a:lstStyle/>
        <a:p>
          <a:r>
            <a:rPr lang="sl-SI" dirty="0"/>
            <a:t>V zvezek napiši naslov </a:t>
          </a:r>
          <a:endParaRPr lang="en-US" dirty="0"/>
        </a:p>
      </dgm:t>
    </dgm:pt>
    <dgm:pt modelId="{D0AA9B1D-621D-4BD1-BAA4-616182B71413}" type="parTrans" cxnId="{D8F32283-BEDC-4161-8CA1-5772971495C8}">
      <dgm:prSet/>
      <dgm:spPr/>
      <dgm:t>
        <a:bodyPr/>
        <a:lstStyle/>
        <a:p>
          <a:endParaRPr lang="en-US"/>
        </a:p>
      </dgm:t>
    </dgm:pt>
    <dgm:pt modelId="{361EF53B-8047-410B-A735-41BA6835D99C}" type="sibTrans" cxnId="{D8F32283-BEDC-4161-8CA1-5772971495C8}">
      <dgm:prSet/>
      <dgm:spPr/>
      <dgm:t>
        <a:bodyPr/>
        <a:lstStyle/>
        <a:p>
          <a:endParaRPr lang="en-US"/>
        </a:p>
      </dgm:t>
    </dgm:pt>
    <dgm:pt modelId="{B946F86F-1923-4512-AC87-11D3CB622849}">
      <dgm:prSet/>
      <dgm:spPr/>
      <dgm:t>
        <a:bodyPr/>
        <a:lstStyle/>
        <a:p>
          <a:r>
            <a:rPr lang="sl-SI" b="1" dirty="0">
              <a:solidFill>
                <a:srgbClr val="FF0000"/>
              </a:solidFill>
            </a:rPr>
            <a:t>PREHRANJEVALNE VERIGE</a:t>
          </a:r>
          <a:endParaRPr lang="en-US" b="1" dirty="0">
            <a:solidFill>
              <a:srgbClr val="FF0000"/>
            </a:solidFill>
          </a:endParaRPr>
        </a:p>
      </dgm:t>
    </dgm:pt>
    <dgm:pt modelId="{41B1BDD6-89ED-4F05-98E3-E4AB4FCDEF1D}" type="parTrans" cxnId="{720747D8-6DEC-4553-A537-24C1A9CDC010}">
      <dgm:prSet/>
      <dgm:spPr/>
      <dgm:t>
        <a:bodyPr/>
        <a:lstStyle/>
        <a:p>
          <a:endParaRPr lang="en-US"/>
        </a:p>
      </dgm:t>
    </dgm:pt>
    <dgm:pt modelId="{7DC7587D-168F-4496-AC4E-F3B8DB86DDC9}" type="sibTrans" cxnId="{720747D8-6DEC-4553-A537-24C1A9CDC010}">
      <dgm:prSet/>
      <dgm:spPr/>
      <dgm:t>
        <a:bodyPr/>
        <a:lstStyle/>
        <a:p>
          <a:endParaRPr lang="en-US"/>
        </a:p>
      </dgm:t>
    </dgm:pt>
    <dgm:pt modelId="{1F250A3D-9496-4063-B43D-02C1E4A6D11F}">
      <dgm:prSet/>
      <dgm:spPr/>
      <dgm:t>
        <a:bodyPr/>
        <a:lstStyle/>
        <a:p>
          <a:r>
            <a:rPr lang="sl-SI" dirty="0"/>
            <a:t>Sestavi in nariši vsaj  DVE prehranjevalni verigi v gozdu in  na travniku.</a:t>
          </a:r>
          <a:endParaRPr lang="en-US" dirty="0"/>
        </a:p>
      </dgm:t>
    </dgm:pt>
    <dgm:pt modelId="{76A80758-DB2D-44C3-82B3-B5C425731CB5}" type="parTrans" cxnId="{10E4A9F0-EC5E-453C-9970-FCA8F0F5B168}">
      <dgm:prSet/>
      <dgm:spPr/>
      <dgm:t>
        <a:bodyPr/>
        <a:lstStyle/>
        <a:p>
          <a:endParaRPr lang="en-US"/>
        </a:p>
      </dgm:t>
    </dgm:pt>
    <dgm:pt modelId="{20D8CE9A-386A-4E22-A615-7540036270DF}" type="sibTrans" cxnId="{10E4A9F0-EC5E-453C-9970-FCA8F0F5B168}">
      <dgm:prSet/>
      <dgm:spPr/>
      <dgm:t>
        <a:bodyPr/>
        <a:lstStyle/>
        <a:p>
          <a:endParaRPr lang="en-US"/>
        </a:p>
      </dgm:t>
    </dgm:pt>
    <dgm:pt modelId="{22C0ACB9-7C33-444D-A397-7287C3AA1D99}" type="pres">
      <dgm:prSet presAssocID="{0ADA26FD-66D2-4F0E-9469-4DB28066D26A}" presName="Name0" presStyleCnt="0">
        <dgm:presLayoutVars>
          <dgm:dir/>
          <dgm:animLvl val="lvl"/>
          <dgm:resizeHandles val="exact"/>
        </dgm:presLayoutVars>
      </dgm:prSet>
      <dgm:spPr/>
    </dgm:pt>
    <dgm:pt modelId="{95D1F77A-DE77-45EA-BCE8-C2A9A6A6D6DE}" type="pres">
      <dgm:prSet presAssocID="{1F250A3D-9496-4063-B43D-02C1E4A6D11F}" presName="boxAndChildren" presStyleCnt="0"/>
      <dgm:spPr/>
    </dgm:pt>
    <dgm:pt modelId="{7C000BC1-FAB7-41D1-94FA-1CD8D5E3752C}" type="pres">
      <dgm:prSet presAssocID="{1F250A3D-9496-4063-B43D-02C1E4A6D11F}" presName="parentTextBox" presStyleLbl="node1" presStyleIdx="0" presStyleCnt="3"/>
      <dgm:spPr/>
    </dgm:pt>
    <dgm:pt modelId="{FE46E41B-E85E-45EE-9D8F-9D0A6A5B21BC}" type="pres">
      <dgm:prSet presAssocID="{7DC7587D-168F-4496-AC4E-F3B8DB86DDC9}" presName="sp" presStyleCnt="0"/>
      <dgm:spPr/>
    </dgm:pt>
    <dgm:pt modelId="{58C766CD-C252-43A5-9BA9-A2661E1DE0DB}" type="pres">
      <dgm:prSet presAssocID="{B946F86F-1923-4512-AC87-11D3CB622849}" presName="arrowAndChildren" presStyleCnt="0"/>
      <dgm:spPr/>
    </dgm:pt>
    <dgm:pt modelId="{7DFF6104-FD16-4D69-8ABC-F7D93B6EC902}" type="pres">
      <dgm:prSet presAssocID="{B946F86F-1923-4512-AC87-11D3CB622849}" presName="parentTextArrow" presStyleLbl="node1" presStyleIdx="1" presStyleCnt="3"/>
      <dgm:spPr/>
    </dgm:pt>
    <dgm:pt modelId="{FDA09524-1CF8-40FC-B548-DD745A58EE5B}" type="pres">
      <dgm:prSet presAssocID="{361EF53B-8047-410B-A735-41BA6835D99C}" presName="sp" presStyleCnt="0"/>
      <dgm:spPr/>
    </dgm:pt>
    <dgm:pt modelId="{3F04754C-4BAC-491C-A43E-1C4F5FA17263}" type="pres">
      <dgm:prSet presAssocID="{2637DDA7-889F-4078-8E01-661F6F08304F}" presName="arrowAndChildren" presStyleCnt="0"/>
      <dgm:spPr/>
    </dgm:pt>
    <dgm:pt modelId="{FCBD4A2A-BA65-4F1E-A5DF-7632A8C70E05}" type="pres">
      <dgm:prSet presAssocID="{2637DDA7-889F-4078-8E01-661F6F08304F}" presName="parentTextArrow" presStyleLbl="node1" presStyleIdx="2" presStyleCnt="3"/>
      <dgm:spPr/>
    </dgm:pt>
  </dgm:ptLst>
  <dgm:cxnLst>
    <dgm:cxn modelId="{B305E329-D0E8-4450-AD1C-2BF4C3EFF84D}" type="presOf" srcId="{0ADA26FD-66D2-4F0E-9469-4DB28066D26A}" destId="{22C0ACB9-7C33-444D-A397-7287C3AA1D99}" srcOrd="0" destOrd="0" presId="urn:microsoft.com/office/officeart/2005/8/layout/process4"/>
    <dgm:cxn modelId="{8EC39165-1768-40C7-912C-D2BA3329F5EA}" type="presOf" srcId="{2637DDA7-889F-4078-8E01-661F6F08304F}" destId="{FCBD4A2A-BA65-4F1E-A5DF-7632A8C70E05}" srcOrd="0" destOrd="0" presId="urn:microsoft.com/office/officeart/2005/8/layout/process4"/>
    <dgm:cxn modelId="{F2463C50-75E0-43FB-A153-AC8D63FA86C5}" type="presOf" srcId="{B946F86F-1923-4512-AC87-11D3CB622849}" destId="{7DFF6104-FD16-4D69-8ABC-F7D93B6EC902}" srcOrd="0" destOrd="0" presId="urn:microsoft.com/office/officeart/2005/8/layout/process4"/>
    <dgm:cxn modelId="{D8F32283-BEDC-4161-8CA1-5772971495C8}" srcId="{0ADA26FD-66D2-4F0E-9469-4DB28066D26A}" destId="{2637DDA7-889F-4078-8E01-661F6F08304F}" srcOrd="0" destOrd="0" parTransId="{D0AA9B1D-621D-4BD1-BAA4-616182B71413}" sibTransId="{361EF53B-8047-410B-A735-41BA6835D99C}"/>
    <dgm:cxn modelId="{AE51AB94-DAD3-4BB6-A2A4-83384FF1DA9B}" type="presOf" srcId="{1F250A3D-9496-4063-B43D-02C1E4A6D11F}" destId="{7C000BC1-FAB7-41D1-94FA-1CD8D5E3752C}" srcOrd="0" destOrd="0" presId="urn:microsoft.com/office/officeart/2005/8/layout/process4"/>
    <dgm:cxn modelId="{720747D8-6DEC-4553-A537-24C1A9CDC010}" srcId="{0ADA26FD-66D2-4F0E-9469-4DB28066D26A}" destId="{B946F86F-1923-4512-AC87-11D3CB622849}" srcOrd="1" destOrd="0" parTransId="{41B1BDD6-89ED-4F05-98E3-E4AB4FCDEF1D}" sibTransId="{7DC7587D-168F-4496-AC4E-F3B8DB86DDC9}"/>
    <dgm:cxn modelId="{10E4A9F0-EC5E-453C-9970-FCA8F0F5B168}" srcId="{0ADA26FD-66D2-4F0E-9469-4DB28066D26A}" destId="{1F250A3D-9496-4063-B43D-02C1E4A6D11F}" srcOrd="2" destOrd="0" parTransId="{76A80758-DB2D-44C3-82B3-B5C425731CB5}" sibTransId="{20D8CE9A-386A-4E22-A615-7540036270DF}"/>
    <dgm:cxn modelId="{94E1EF55-1816-45D0-98F3-F79CB7177FB0}" type="presParOf" srcId="{22C0ACB9-7C33-444D-A397-7287C3AA1D99}" destId="{95D1F77A-DE77-45EA-BCE8-C2A9A6A6D6DE}" srcOrd="0" destOrd="0" presId="urn:microsoft.com/office/officeart/2005/8/layout/process4"/>
    <dgm:cxn modelId="{74A2ED6E-5030-4E67-9FD8-3F74CC1BBDA3}" type="presParOf" srcId="{95D1F77A-DE77-45EA-BCE8-C2A9A6A6D6DE}" destId="{7C000BC1-FAB7-41D1-94FA-1CD8D5E3752C}" srcOrd="0" destOrd="0" presId="urn:microsoft.com/office/officeart/2005/8/layout/process4"/>
    <dgm:cxn modelId="{5A9ECA93-9D95-447F-BE37-E9AB2DFDA1F4}" type="presParOf" srcId="{22C0ACB9-7C33-444D-A397-7287C3AA1D99}" destId="{FE46E41B-E85E-45EE-9D8F-9D0A6A5B21BC}" srcOrd="1" destOrd="0" presId="urn:microsoft.com/office/officeart/2005/8/layout/process4"/>
    <dgm:cxn modelId="{7BA4F74B-8EC0-4AB5-B3FB-C1374B4043A1}" type="presParOf" srcId="{22C0ACB9-7C33-444D-A397-7287C3AA1D99}" destId="{58C766CD-C252-43A5-9BA9-A2661E1DE0DB}" srcOrd="2" destOrd="0" presId="urn:microsoft.com/office/officeart/2005/8/layout/process4"/>
    <dgm:cxn modelId="{4E95C515-5235-46EB-8E88-44EAA7E716FA}" type="presParOf" srcId="{58C766CD-C252-43A5-9BA9-A2661E1DE0DB}" destId="{7DFF6104-FD16-4D69-8ABC-F7D93B6EC902}" srcOrd="0" destOrd="0" presId="urn:microsoft.com/office/officeart/2005/8/layout/process4"/>
    <dgm:cxn modelId="{51034CD7-823D-4615-8CE5-7486B5C92AF7}" type="presParOf" srcId="{22C0ACB9-7C33-444D-A397-7287C3AA1D99}" destId="{FDA09524-1CF8-40FC-B548-DD745A58EE5B}" srcOrd="3" destOrd="0" presId="urn:microsoft.com/office/officeart/2005/8/layout/process4"/>
    <dgm:cxn modelId="{8C8D117F-8924-4809-A72A-DB70802BFDDF}" type="presParOf" srcId="{22C0ACB9-7C33-444D-A397-7287C3AA1D99}" destId="{3F04754C-4BAC-491C-A43E-1C4F5FA17263}" srcOrd="4" destOrd="0" presId="urn:microsoft.com/office/officeart/2005/8/layout/process4"/>
    <dgm:cxn modelId="{52DCB36B-E423-4844-94C7-BC68ECF2F6A6}" type="presParOf" srcId="{3F04754C-4BAC-491C-A43E-1C4F5FA17263}" destId="{FCBD4A2A-BA65-4F1E-A5DF-7632A8C70E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00BC1-FAB7-41D1-94FA-1CD8D5E3752C}">
      <dsp:nvSpPr>
        <dsp:cNvPr id="0" name=""/>
        <dsp:cNvSpPr/>
      </dsp:nvSpPr>
      <dsp:spPr>
        <a:xfrm>
          <a:off x="0" y="3748394"/>
          <a:ext cx="6628804" cy="12303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/>
            <a:t>Sestavi in nariši vsaj  DVE prehranjevalni verigi v gozdu in  na travniku.</a:t>
          </a:r>
          <a:endParaRPr lang="en-US" sz="2600" kern="1200" dirty="0"/>
        </a:p>
      </dsp:txBody>
      <dsp:txXfrm>
        <a:off x="0" y="3748394"/>
        <a:ext cx="6628804" cy="1230306"/>
      </dsp:txXfrm>
    </dsp:sp>
    <dsp:sp modelId="{7DFF6104-FD16-4D69-8ABC-F7D93B6EC902}">
      <dsp:nvSpPr>
        <dsp:cNvPr id="0" name=""/>
        <dsp:cNvSpPr/>
      </dsp:nvSpPr>
      <dsp:spPr>
        <a:xfrm rot="10800000">
          <a:off x="0" y="1874637"/>
          <a:ext cx="6628804" cy="1892211"/>
        </a:xfrm>
        <a:prstGeom prst="upArrowCallou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b="1" kern="1200" dirty="0">
              <a:solidFill>
                <a:srgbClr val="FF0000"/>
              </a:solidFill>
            </a:rPr>
            <a:t>PREHRANJEVALNE VERIGE</a:t>
          </a:r>
          <a:endParaRPr lang="en-US" sz="2600" b="1" kern="1200" dirty="0">
            <a:solidFill>
              <a:srgbClr val="FF0000"/>
            </a:solidFill>
          </a:endParaRPr>
        </a:p>
      </dsp:txBody>
      <dsp:txXfrm rot="10800000">
        <a:off x="0" y="1874637"/>
        <a:ext cx="6628804" cy="1229502"/>
      </dsp:txXfrm>
    </dsp:sp>
    <dsp:sp modelId="{FCBD4A2A-BA65-4F1E-A5DF-7632A8C70E05}">
      <dsp:nvSpPr>
        <dsp:cNvPr id="0" name=""/>
        <dsp:cNvSpPr/>
      </dsp:nvSpPr>
      <dsp:spPr>
        <a:xfrm rot="10800000">
          <a:off x="0" y="880"/>
          <a:ext cx="6628804" cy="1892211"/>
        </a:xfrm>
        <a:prstGeom prst="upArrowCallou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/>
            <a:t>V zvezek napiši naslov </a:t>
          </a:r>
          <a:endParaRPr lang="en-US" sz="2600" kern="1200" dirty="0"/>
        </a:p>
      </dsp:txBody>
      <dsp:txXfrm rot="10800000">
        <a:off x="0" y="880"/>
        <a:ext cx="6628804" cy="122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98F-C341-4B7F-8DED-411A2DE5BFA2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165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F95-D48C-471E-A6E6-7884AADF05D5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983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F95-D48C-471E-A6E6-7884AADF05D5}" type="slidenum">
              <a:rPr lang="sl-SI" altLang="sl-SI" smtClean="0"/>
              <a:pPr/>
              <a:t>‹#›</a:t>
            </a:fld>
            <a:endParaRPr lang="sl-SI" alt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1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F95-D48C-471E-A6E6-7884AADF05D5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348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F95-D48C-471E-A6E6-7884AADF05D5}" type="slidenum">
              <a:rPr lang="sl-SI" altLang="sl-SI" smtClean="0"/>
              <a:pPr/>
              <a:t>‹#›</a:t>
            </a:fld>
            <a:endParaRPr lang="sl-SI" alt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26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F95-D48C-471E-A6E6-7884AADF05D5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482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EFA4-6FC7-45E0-9C35-73B7114713FA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12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0147-9D68-44B2-AE94-7941CEEA605C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533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177B7-81CA-4334-8D04-CA3F6122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0"/>
            <a:ext cx="103632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EC00A6-14C2-4C85-B1A2-BAFEB5F9F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0B99F8F-33EA-4F45-8EEA-01807C658E9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2133600"/>
            <a:ext cx="5080000" cy="1981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F3D4EA88-4ED0-4A7D-A594-799CF62CAFE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267200"/>
            <a:ext cx="5080000" cy="1981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datuma 5">
            <a:extLst>
              <a:ext uri="{FF2B5EF4-FFF2-40B4-BE49-F238E27FC236}">
                <a16:creationId xmlns:a16="http://schemas.microsoft.com/office/drawing/2014/main" id="{FA9A154D-DFD8-4472-A51B-2B0063CA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značba mesta noge 6">
            <a:extLst>
              <a:ext uri="{FF2B5EF4-FFF2-40B4-BE49-F238E27FC236}">
                <a16:creationId xmlns:a16="http://schemas.microsoft.com/office/drawing/2014/main" id="{1EAB3207-C8B4-4D2D-8FBB-CFC996EE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Označba mesta številke diapozitiva 7">
            <a:extLst>
              <a:ext uri="{FF2B5EF4-FFF2-40B4-BE49-F238E27FC236}">
                <a16:creationId xmlns:a16="http://schemas.microsoft.com/office/drawing/2014/main" id="{A5138EB2-5058-46EF-B202-EC371D56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DD1236-9B53-427A-899F-C4D40C2707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279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3E5F-5F95-44B7-99ED-C09EBFD7370F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091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BFFA-3FBF-4FD8-A2C3-062C1F7DD4E6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46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4C20-645C-462D-8206-416154CAD45F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864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70AF-9BDD-4A15-BBF3-470014AFAEC2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3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4ED-19EF-4F90-A010-04C51CD70341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070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E55A-3421-4817-B5AE-FD010E698C6E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113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E532-805B-4DFA-879F-75D829F93D68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73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909E-D7F2-4642-9D0F-503078CE3337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85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C81F95-D48C-471E-A6E6-7884AADF05D5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50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51B208-19A9-4DB0-883F-9AA4FE883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altLang="sl-SI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PREHRANJEVALNE VERIGE IN SPLETI TER KROŽENJE SNOVI V NARAVI</a:t>
            </a:r>
            <a:br>
              <a:rPr lang="sl-SI" altLang="sl-SI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sl-SI" altLang="sl-SI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6E065B-9FA9-4E83-AF88-F9CAC8FBB1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sl-SI" altLang="sl-SI" sz="2400" b="1" dirty="0">
                <a:solidFill>
                  <a:srgbClr val="FF0000"/>
                </a:solidFill>
              </a:rPr>
              <a:t>SOLATA POLŽU, POLŽ ŽABI, ŽABA ŠTORKLJI</a:t>
            </a:r>
          </a:p>
          <a:p>
            <a:pPr algn="ctr"/>
            <a:r>
              <a:rPr lang="sl-SI" altLang="sl-SI" sz="2400" b="1">
                <a:solidFill>
                  <a:srgbClr val="FF0000"/>
                </a:solidFill>
              </a:rPr>
              <a:t>1.del</a:t>
            </a:r>
            <a:endParaRPr lang="sl-SI" altLang="sl-SI" sz="2400" b="1" dirty="0">
              <a:solidFill>
                <a:srgbClr val="FF0000"/>
              </a:solidFill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9A72C2C4-9ABF-4C7E-915F-1B9D7123B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404813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>
                <a:solidFill>
                  <a:srgbClr val="FFFFFF"/>
                </a:solidFill>
                <a:latin typeface="Times New Roman" panose="02020603050405020304" pitchFamily="18" charset="0"/>
              </a:rPr>
              <a:t>NARAVOSLOVJE IN TEHNIKA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A9B775E-92F0-4DAE-838B-4085F8638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 dirty="0"/>
              <a:t>Tudi ljudje smo del prehranjevalnih verig. Navadno je človek zadnji člen.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1D22091A-CD88-4183-941D-03B03FC2C9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61" y="3579812"/>
            <a:ext cx="3019524" cy="1959854"/>
          </a:xfrm>
          <a:prstGeom prst="roundRect">
            <a:avLst/>
          </a:prstGeom>
          <a:noFill/>
          <a:ln/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49CE0C0F-650E-430D-91BD-9B6A6036BD5D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2" b="13202"/>
          <a:stretch/>
        </p:blipFill>
        <p:spPr>
          <a:xfrm>
            <a:off x="311258" y="1775533"/>
            <a:ext cx="5858723" cy="35954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408ABC1-3F43-4998-8846-E39E4E5A9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Če človek je rastline, potem imajo take verige le dva člena.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94295295-4202-4098-95A4-B28F4E9A0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78" y="2160588"/>
            <a:ext cx="4359281" cy="3881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6ADD713-11C0-4BA2-AB02-146D2A70C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81" y="1382486"/>
            <a:ext cx="2619357" cy="4093028"/>
          </a:xfrm>
        </p:spPr>
        <p:txBody>
          <a:bodyPr anchor="ctr">
            <a:normAutofit/>
          </a:bodyPr>
          <a:lstStyle/>
          <a:p>
            <a:r>
              <a:rPr lang="sl-SI" altLang="sl-SI" sz="4400"/>
              <a:t>Naloga: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229" name="Rectangle 3">
            <a:extLst>
              <a:ext uri="{FF2B5EF4-FFF2-40B4-BE49-F238E27FC236}">
                <a16:creationId xmlns:a16="http://schemas.microsoft.com/office/drawing/2014/main" id="{9A8DE800-F424-45DA-BE0A-E4DF22CE3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78405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18" name="Rectangle 2">
            <a:extLst>
              <a:ext uri="{FF2B5EF4-FFF2-40B4-BE49-F238E27FC236}">
                <a16:creationId xmlns:a16="http://schemas.microsoft.com/office/drawing/2014/main" id="{F458FEFC-DF6D-4F08-B24D-5D487DC1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sl-SI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 vsakem živem bitju so hranilne snovi in  </a:t>
            </a:r>
            <a:br>
              <a:rPr lang="en-US" altLang="sl-SI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altLang="sl-SI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energija.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20C54EDE-B9E6-42F4-82DD-4CDE758FD1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8" y="1146380"/>
            <a:ext cx="8288033" cy="3087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47E790DE-9F97-44A9-AF74-C7C430D6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398462"/>
            <a:ext cx="7991475" cy="285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C15E5A04-B03A-4C07-8FD3-C6FB74CF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436938"/>
            <a:ext cx="7777163" cy="302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07E67E95-A025-4EEC-9B01-8E45EF50B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4" y="1012054"/>
            <a:ext cx="8596668" cy="918346"/>
          </a:xfrm>
        </p:spPr>
        <p:txBody>
          <a:bodyPr/>
          <a:lstStyle/>
          <a:p>
            <a:pPr algn="l"/>
            <a:r>
              <a:rPr lang="sl-SI" altLang="sl-SI" sz="3200" dirty="0"/>
              <a:t>To zgodbo lahko zapišemo tudi tako: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3D241B35-CE02-41AB-ADFF-4429814B6F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576" y="2225891"/>
            <a:ext cx="8278813" cy="2238375"/>
          </a:xfr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BC3AE9D7-4A29-40D6-A980-F866911CB4D8}"/>
              </a:ext>
            </a:extLst>
          </p:cNvPr>
          <p:cNvSpPr/>
          <p:nvPr/>
        </p:nvSpPr>
        <p:spPr>
          <a:xfrm>
            <a:off x="990600" y="4864470"/>
            <a:ext cx="7354410" cy="113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/>
              <a:t>Ta zapis spominja na VERIGO,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 zato ji pravimo </a:t>
            </a:r>
            <a:r>
              <a:rPr lang="sl-SI" sz="2400" b="1" dirty="0">
                <a:solidFill>
                  <a:srgbClr val="FF0000"/>
                </a:solidFill>
              </a:rPr>
              <a:t>PREHRANJEVALNA VERIGA</a:t>
            </a:r>
            <a:r>
              <a:rPr lang="sl-SI" sz="2400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8E8A661E-94AB-4EF7-9881-393EC259D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Prehranjevalne verige so različno dolge. Navadno imajo 3 do 6 členov.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294AD2B7-C744-46DC-944E-FBA78B456C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2420939"/>
            <a:ext cx="7772400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6" name="Oval 6">
            <a:extLst>
              <a:ext uri="{FF2B5EF4-FFF2-40B4-BE49-F238E27FC236}">
                <a16:creationId xmlns:a16="http://schemas.microsoft.com/office/drawing/2014/main" id="{1BACF2DE-24CC-4733-AF82-9915901B0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797426"/>
            <a:ext cx="2305050" cy="93662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4E8CB56E-B762-4D78-AAB5-C708A20BC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515778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000" b="1">
                <a:solidFill>
                  <a:srgbClr val="FFFFFF"/>
                </a:solidFill>
                <a:latin typeface="Times New Roman" panose="02020603050405020304" pitchFamily="18" charset="0"/>
              </a:rPr>
              <a:t>1. člen</a:t>
            </a:r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CA7CD6F8-4CC6-4670-A5D2-A275B13B2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4797426"/>
            <a:ext cx="2592387" cy="93662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4F5DC848-3878-4381-926A-5342BE25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5084764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000" b="1">
                <a:solidFill>
                  <a:srgbClr val="FFFFFF"/>
                </a:solidFill>
                <a:latin typeface="Times New Roman" panose="02020603050405020304" pitchFamily="18" charset="0"/>
              </a:rPr>
              <a:t>2. člen</a:t>
            </a:r>
          </a:p>
        </p:txBody>
      </p:sp>
      <p:sp>
        <p:nvSpPr>
          <p:cNvPr id="15370" name="Oval 10">
            <a:extLst>
              <a:ext uri="{FF2B5EF4-FFF2-40B4-BE49-F238E27FC236}">
                <a16:creationId xmlns:a16="http://schemas.microsoft.com/office/drawing/2014/main" id="{1A2343D8-AE1E-49C0-BF9B-FD9CA85D7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4797426"/>
            <a:ext cx="2808288" cy="1008063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4D864FFB-34D8-4D11-B692-6E0408906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5084764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3. člen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84D1AEE-18DD-4A80-A4F4-A22467DF6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1349407"/>
            <a:ext cx="9686925" cy="207959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l-SI" altLang="sl-SI" sz="2800" dirty="0"/>
              <a:t>Vsaka prehranjevalna veriga se začne z </a:t>
            </a:r>
            <a:r>
              <a:rPr lang="sl-SI" altLang="sl-SI" sz="2800" b="1" dirty="0"/>
              <a:t>RASTLINO</a:t>
            </a:r>
            <a:r>
              <a:rPr lang="sl-SI" altLang="sl-SI" sz="2800" dirty="0"/>
              <a:t>. </a:t>
            </a:r>
            <a:br>
              <a:rPr lang="sl-SI" altLang="sl-SI" sz="2800" dirty="0"/>
            </a:br>
            <a:r>
              <a:rPr lang="sl-SI" altLang="sl-SI" sz="2800" dirty="0"/>
              <a:t>Drugi člen so </a:t>
            </a:r>
            <a:r>
              <a:rPr lang="sl-SI" altLang="sl-SI" sz="2800" dirty="0" err="1"/>
              <a:t>ponavadi</a:t>
            </a:r>
            <a:r>
              <a:rPr lang="sl-SI" altLang="sl-SI" sz="2800" dirty="0"/>
              <a:t> </a:t>
            </a:r>
            <a:r>
              <a:rPr lang="sl-SI" altLang="sl-SI" sz="2800" b="1" dirty="0"/>
              <a:t>RASTLINOJEDE ŽIVALI</a:t>
            </a:r>
            <a:r>
              <a:rPr lang="sl-SI" altLang="sl-SI" sz="2800" dirty="0"/>
              <a:t>, tretji </a:t>
            </a:r>
            <a:r>
              <a:rPr lang="sl-SI" altLang="sl-SI" sz="2800" dirty="0" err="1"/>
              <a:t>čen</a:t>
            </a:r>
            <a:r>
              <a:rPr lang="sl-SI" altLang="sl-SI" sz="2800" dirty="0"/>
              <a:t> pa so </a:t>
            </a:r>
            <a:r>
              <a:rPr lang="sl-SI" altLang="sl-SI" sz="2800" b="1" dirty="0"/>
              <a:t>MESOJEDCI</a:t>
            </a:r>
            <a:r>
              <a:rPr lang="sl-SI" altLang="sl-SI" sz="2800" dirty="0"/>
              <a:t>, ki se hranijo z rastlinojedimi živalmi. Vsi </a:t>
            </a:r>
            <a:r>
              <a:rPr lang="sl-SI" altLang="sl-SI" sz="2800" dirty="0" err="1"/>
              <a:t>nadaljni</a:t>
            </a:r>
            <a:r>
              <a:rPr lang="sl-SI" altLang="sl-SI" sz="2800" dirty="0"/>
              <a:t> členi so </a:t>
            </a:r>
            <a:r>
              <a:rPr lang="sl-SI" altLang="sl-SI" sz="2800" b="1" dirty="0"/>
              <a:t>MESOJEDCI</a:t>
            </a:r>
            <a:r>
              <a:rPr lang="sl-SI" altLang="sl-SI" sz="2800" dirty="0"/>
              <a:t>, ki se hranijo z mesojedimi živalmi.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C4AF6B1-9194-416C-A67B-04C69F5AEA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87" y="4073706"/>
            <a:ext cx="7116161" cy="15813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461" name="Text Box 5">
            <a:extLst>
              <a:ext uri="{FF2B5EF4-FFF2-40B4-BE49-F238E27FC236}">
                <a16:creationId xmlns:a16="http://schemas.microsoft.com/office/drawing/2014/main" id="{F33BD105-F339-4C81-9F01-D3618188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69" y="4473226"/>
            <a:ext cx="8288032" cy="13860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Rastlinam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pravimo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l-SI" sz="23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PROIZVAJALCI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ker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proizvajajo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hrano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Živali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so </a:t>
            </a:r>
            <a:r>
              <a:rPr lang="en-US" altLang="sl-SI" sz="23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POTROŠNIKI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ker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hrano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trošijo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sl-SI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l-SI" sz="23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jedo</a:t>
            </a:r>
            <a:r>
              <a:rPr lang="en-US" altLang="sl-SI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860D6B01-A76C-441C-8F77-0C364FB06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" r="2" b="671"/>
          <a:stretch/>
        </p:blipFill>
        <p:spPr bwMode="auto">
          <a:xfrm>
            <a:off x="846308" y="752475"/>
            <a:ext cx="8274669" cy="40100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0FE1D6CA-B41A-4BD5-9C5C-CF115846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9" y="242384"/>
            <a:ext cx="7309101" cy="46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61607EE0-2D1B-4DB3-893B-18F0F346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5200650"/>
            <a:ext cx="92090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400" dirty="0"/>
              <a:t>       Solata je </a:t>
            </a:r>
            <a:r>
              <a:rPr lang="sl-SI" altLang="sl-SI" sz="2400" b="1" i="1" dirty="0">
                <a:solidFill>
                  <a:srgbClr val="FF0000"/>
                </a:solidFill>
              </a:rPr>
              <a:t>PROIZVAJALEC</a:t>
            </a:r>
            <a:r>
              <a:rPr lang="sl-SI" altLang="sl-SI" sz="2400" dirty="0"/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400" dirty="0"/>
              <a:t>       polž, žaba in štorklja pa so </a:t>
            </a:r>
            <a:r>
              <a:rPr lang="sl-SI" altLang="sl-SI" sz="2400" b="1" i="1" dirty="0">
                <a:solidFill>
                  <a:srgbClr val="FF0000"/>
                </a:solidFill>
              </a:rPr>
              <a:t>POTROŠNIKI</a:t>
            </a:r>
            <a:r>
              <a:rPr lang="sl-SI" altLang="sl-SI" sz="2400" dirty="0"/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NIKI.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A4C9451-834C-45AE-A4D3-9273B2653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700" y="647701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altLang="sl-SI" sz="2800" dirty="0"/>
              <a:t>Prehranjevalne verige kažejo, kako prehajajo snovi in energija od rastlin do rastlinojedcev in od rastlinojedcev do mesojedcev.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04D5E2E3-A04F-4CAB-A16E-023EFFC68AC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2245242"/>
            <a:ext cx="2305050" cy="1728788"/>
          </a:xfrm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BF1A4161-684A-44FA-9397-0D999F3CB46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8055" y="2293746"/>
            <a:ext cx="2232025" cy="1682750"/>
          </a:xfrm>
          <a:noFill/>
          <a:ln/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C0D51B5A-7E36-412B-82C9-61EC80C6A5F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1385" y="2340039"/>
            <a:ext cx="2716212" cy="1635125"/>
          </a:xfrm>
          <a:noFill/>
          <a:ln/>
        </p:spPr>
      </p:pic>
      <p:sp>
        <p:nvSpPr>
          <p:cNvPr id="22537" name="AutoShape 9">
            <a:extLst>
              <a:ext uri="{FF2B5EF4-FFF2-40B4-BE49-F238E27FC236}">
                <a16:creationId xmlns:a16="http://schemas.microsoft.com/office/drawing/2014/main" id="{0C61E8A2-8064-4191-B219-E276913A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180" y="4212185"/>
            <a:ext cx="3600450" cy="649288"/>
          </a:xfrm>
          <a:prstGeom prst="curvedUpArrow">
            <a:avLst>
              <a:gd name="adj1" fmla="val 110905"/>
              <a:gd name="adj2" fmla="val 221809"/>
              <a:gd name="adj3" fmla="val 333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id="{4B8B4CE3-3F54-4672-B8A5-BE45B61AA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630" y="4197288"/>
            <a:ext cx="3457575" cy="647700"/>
          </a:xfrm>
          <a:prstGeom prst="curvedUpArrow">
            <a:avLst>
              <a:gd name="adj1" fmla="val 106765"/>
              <a:gd name="adj2" fmla="val 213529"/>
              <a:gd name="adj3" fmla="val 333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EED8607A-817B-4024-ADCD-43F3F46F0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516563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JEDEC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F8B7E240-6D9C-4F31-822A-3AA7A20D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92843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000" b="1" dirty="0"/>
              <a:t>V prehranjevalni verigi se s člena na člen prenašajo </a:t>
            </a:r>
            <a:r>
              <a:rPr lang="sl-SI" altLang="sl-SI" sz="2000" b="1" i="1" dirty="0">
                <a:solidFill>
                  <a:srgbClr val="FF0000"/>
                </a:solidFill>
              </a:rPr>
              <a:t>SNOVI</a:t>
            </a:r>
            <a:r>
              <a:rPr lang="sl-SI" altLang="sl-SI" sz="2000" b="1" dirty="0"/>
              <a:t> in </a:t>
            </a:r>
            <a:r>
              <a:rPr lang="sl-SI" altLang="sl-SI" sz="2000" b="1" i="1" dirty="0">
                <a:solidFill>
                  <a:srgbClr val="FF0000"/>
                </a:solidFill>
              </a:rPr>
              <a:t>ENERGIJA.</a:t>
            </a:r>
            <a:r>
              <a:rPr lang="sl-SI" altLang="sl-SI" sz="2000" b="1" dirty="0"/>
              <a:t> </a:t>
            </a:r>
            <a:r>
              <a:rPr lang="sl-SI" altLang="sl-SI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rane člen prenaša jo SNOVI in ENERGIJA.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49BE955C-5C57-4054-8561-4EAD7354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97" y="5207949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 dirty="0"/>
              <a:t>    </a:t>
            </a:r>
            <a:r>
              <a:rPr lang="sl-SI" altLang="sl-SI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RASTLINA             RASTLINOJEDEC          MESOJEDEC</a:t>
            </a:r>
            <a:endParaRPr lang="sl-SI" altLang="sl-SI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250</Words>
  <Application>Microsoft Office PowerPoint</Application>
  <PresentationFormat>Širokozaslonsko</PresentationFormat>
  <Paragraphs>27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Gladko</vt:lpstr>
      <vt:lpstr>PREHRANJEVALNE VERIGE IN SPLETI TER KROŽENJE SNOVI V NARAVI </vt:lpstr>
      <vt:lpstr>V vsakem živem bitju so hranilne snovi in       energija.</vt:lpstr>
      <vt:lpstr>PowerPointova predstavitev</vt:lpstr>
      <vt:lpstr>To zgodbo lahko zapišemo tudi tako:</vt:lpstr>
      <vt:lpstr>Prehranjevalne verige so različno dolge. Navadno imajo 3 do 6 členov.</vt:lpstr>
      <vt:lpstr>Vsaka prehranjevalna veriga se začne z RASTLINO.  Drugi člen so ponavadi RASTLINOJEDE ŽIVALI, tretji čen pa so MESOJEDCI, ki se hranijo z rastlinojedimi živalmi. Vsi nadaljni členi so MESOJEDCI, ki se hranijo z mesojedimi živalmi.</vt:lpstr>
      <vt:lpstr>PowerPointova predstavitev</vt:lpstr>
      <vt:lpstr>PowerPointova predstavitev</vt:lpstr>
      <vt:lpstr>Prehranjevalne verige kažejo, kako prehajajo snovi in energija od rastlin do rastlinojedcev in od rastlinojedcev do mesojedcev.</vt:lpstr>
      <vt:lpstr>Tudi ljudje smo del prehranjevalnih verig. Navadno je človek zadnji člen.</vt:lpstr>
      <vt:lpstr>Če človek je rastline, potem imajo take verige le dva člena.</vt:lpstr>
      <vt:lpstr>Naloga: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PREHRANJEVALNE VERIGE IN SPLETI TER KROŽENJE SNOVI V NARAVI</dc:title>
  <dc:creator>andreja.rijavec1@gmail.com</dc:creator>
  <cp:lastModifiedBy>andreja.rijavec1@gmail.com</cp:lastModifiedBy>
  <cp:revision>7</cp:revision>
  <dcterms:created xsi:type="dcterms:W3CDTF">2020-05-27T14:28:41Z</dcterms:created>
  <dcterms:modified xsi:type="dcterms:W3CDTF">2020-05-27T15:33:00Z</dcterms:modified>
</cp:coreProperties>
</file>