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654E7-842B-421A-9DF6-C474CC3E6A63}" type="datetimeFigureOut">
              <a:rPr lang="sl-SI" smtClean="0"/>
              <a:t>22.5.2020</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D3BC7-7676-45C6-84EB-FA0DFAB38ECA}" type="slidenum">
              <a:rPr lang="sl-SI" smtClean="0"/>
              <a:t>‹#›</a:t>
            </a:fld>
            <a:endParaRPr lang="sl-SI"/>
          </a:p>
        </p:txBody>
      </p:sp>
    </p:spTree>
    <p:extLst>
      <p:ext uri="{BB962C8B-B14F-4D97-AF65-F5344CB8AC3E}">
        <p14:creationId xmlns:p14="http://schemas.microsoft.com/office/powerpoint/2010/main" val="91973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A97D3BC7-7676-45C6-84EB-FA0DFAB38ECA}" type="slidenum">
              <a:rPr lang="sl-SI" smtClean="0"/>
              <a:t>3</a:t>
            </a:fld>
            <a:endParaRPr lang="sl-SI"/>
          </a:p>
        </p:txBody>
      </p:sp>
    </p:spTree>
    <p:extLst>
      <p:ext uri="{BB962C8B-B14F-4D97-AF65-F5344CB8AC3E}">
        <p14:creationId xmlns:p14="http://schemas.microsoft.com/office/powerpoint/2010/main" val="119539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A97D3BC7-7676-45C6-84EB-FA0DFAB38ECA}" type="slidenum">
              <a:rPr lang="sl-SI" smtClean="0"/>
              <a:t>5</a:t>
            </a:fld>
            <a:endParaRPr lang="sl-SI"/>
          </a:p>
        </p:txBody>
      </p:sp>
    </p:spTree>
    <p:extLst>
      <p:ext uri="{BB962C8B-B14F-4D97-AF65-F5344CB8AC3E}">
        <p14:creationId xmlns:p14="http://schemas.microsoft.com/office/powerpoint/2010/main" val="3494768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C20A3F9A-6DE9-4506-9AD0-72D033A2953A}" type="datetimeFigureOut">
              <a:rPr lang="sl-SI" smtClean="0"/>
              <a:t>22.5.2020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D837C04-721B-48A7-B23A-F809C09A6959}" type="slidenum">
              <a:rPr lang="sl-SI" smtClean="0"/>
              <a:t>‹#›</a:t>
            </a:fld>
            <a:endParaRPr lang="sl-SI"/>
          </a:p>
        </p:txBody>
      </p:sp>
    </p:spTree>
    <p:extLst>
      <p:ext uri="{BB962C8B-B14F-4D97-AF65-F5344CB8AC3E}">
        <p14:creationId xmlns:p14="http://schemas.microsoft.com/office/powerpoint/2010/main" val="380163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20A3F9A-6DE9-4506-9AD0-72D033A2953A}" type="datetimeFigureOut">
              <a:rPr lang="sl-SI" smtClean="0"/>
              <a:t>22.5.2020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D837C04-721B-48A7-B23A-F809C09A6959}" type="slidenum">
              <a:rPr lang="sl-SI" smtClean="0"/>
              <a:t>‹#›</a:t>
            </a:fld>
            <a:endParaRPr lang="sl-SI"/>
          </a:p>
        </p:txBody>
      </p:sp>
    </p:spTree>
    <p:extLst>
      <p:ext uri="{BB962C8B-B14F-4D97-AF65-F5344CB8AC3E}">
        <p14:creationId xmlns:p14="http://schemas.microsoft.com/office/powerpoint/2010/main" val="2675108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20A3F9A-6DE9-4506-9AD0-72D033A2953A}" type="datetimeFigureOut">
              <a:rPr lang="sl-SI" smtClean="0"/>
              <a:t>22.5.2020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D837C04-721B-48A7-B23A-F809C09A6959}" type="slidenum">
              <a:rPr lang="sl-SI" smtClean="0"/>
              <a:t>‹#›</a:t>
            </a:fld>
            <a:endParaRPr lang="sl-SI"/>
          </a:p>
        </p:txBody>
      </p:sp>
    </p:spTree>
    <p:extLst>
      <p:ext uri="{BB962C8B-B14F-4D97-AF65-F5344CB8AC3E}">
        <p14:creationId xmlns:p14="http://schemas.microsoft.com/office/powerpoint/2010/main" val="52427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C20A3F9A-6DE9-4506-9AD0-72D033A2953A}" type="datetimeFigureOut">
              <a:rPr lang="sl-SI" smtClean="0"/>
              <a:t>22.5.2020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D837C04-721B-48A7-B23A-F809C09A6959}" type="slidenum">
              <a:rPr lang="sl-SI" smtClean="0"/>
              <a:t>‹#›</a:t>
            </a:fld>
            <a:endParaRPr lang="sl-SI"/>
          </a:p>
        </p:txBody>
      </p:sp>
    </p:spTree>
    <p:extLst>
      <p:ext uri="{BB962C8B-B14F-4D97-AF65-F5344CB8AC3E}">
        <p14:creationId xmlns:p14="http://schemas.microsoft.com/office/powerpoint/2010/main" val="285457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C20A3F9A-6DE9-4506-9AD0-72D033A2953A}" type="datetimeFigureOut">
              <a:rPr lang="sl-SI" smtClean="0"/>
              <a:t>22.5.2020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AD837C04-721B-48A7-B23A-F809C09A6959}" type="slidenum">
              <a:rPr lang="sl-SI" smtClean="0"/>
              <a:t>‹#›</a:t>
            </a:fld>
            <a:endParaRPr lang="sl-SI"/>
          </a:p>
        </p:txBody>
      </p:sp>
    </p:spTree>
    <p:extLst>
      <p:ext uri="{BB962C8B-B14F-4D97-AF65-F5344CB8AC3E}">
        <p14:creationId xmlns:p14="http://schemas.microsoft.com/office/powerpoint/2010/main" val="65456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C20A3F9A-6DE9-4506-9AD0-72D033A2953A}" type="datetimeFigureOut">
              <a:rPr lang="sl-SI" smtClean="0"/>
              <a:t>22.5.2020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AD837C04-721B-48A7-B23A-F809C09A6959}" type="slidenum">
              <a:rPr lang="sl-SI" smtClean="0"/>
              <a:t>‹#›</a:t>
            </a:fld>
            <a:endParaRPr lang="sl-SI"/>
          </a:p>
        </p:txBody>
      </p:sp>
    </p:spTree>
    <p:extLst>
      <p:ext uri="{BB962C8B-B14F-4D97-AF65-F5344CB8AC3E}">
        <p14:creationId xmlns:p14="http://schemas.microsoft.com/office/powerpoint/2010/main" val="414956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C20A3F9A-6DE9-4506-9AD0-72D033A2953A}" type="datetimeFigureOut">
              <a:rPr lang="sl-SI" smtClean="0"/>
              <a:t>22.5.2020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AD837C04-721B-48A7-B23A-F809C09A6959}" type="slidenum">
              <a:rPr lang="sl-SI" smtClean="0"/>
              <a:t>‹#›</a:t>
            </a:fld>
            <a:endParaRPr lang="sl-SI"/>
          </a:p>
        </p:txBody>
      </p:sp>
    </p:spTree>
    <p:extLst>
      <p:ext uri="{BB962C8B-B14F-4D97-AF65-F5344CB8AC3E}">
        <p14:creationId xmlns:p14="http://schemas.microsoft.com/office/powerpoint/2010/main" val="109420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C20A3F9A-6DE9-4506-9AD0-72D033A2953A}" type="datetimeFigureOut">
              <a:rPr lang="sl-SI" smtClean="0"/>
              <a:t>22.5.2020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AD837C04-721B-48A7-B23A-F809C09A6959}" type="slidenum">
              <a:rPr lang="sl-SI" smtClean="0"/>
              <a:t>‹#›</a:t>
            </a:fld>
            <a:endParaRPr lang="sl-SI"/>
          </a:p>
        </p:txBody>
      </p:sp>
    </p:spTree>
    <p:extLst>
      <p:ext uri="{BB962C8B-B14F-4D97-AF65-F5344CB8AC3E}">
        <p14:creationId xmlns:p14="http://schemas.microsoft.com/office/powerpoint/2010/main" val="979647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C20A3F9A-6DE9-4506-9AD0-72D033A2953A}" type="datetimeFigureOut">
              <a:rPr lang="sl-SI" smtClean="0"/>
              <a:t>22.5.2020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AD837C04-721B-48A7-B23A-F809C09A6959}" type="slidenum">
              <a:rPr lang="sl-SI" smtClean="0"/>
              <a:t>‹#›</a:t>
            </a:fld>
            <a:endParaRPr lang="sl-SI"/>
          </a:p>
        </p:txBody>
      </p:sp>
    </p:spTree>
    <p:extLst>
      <p:ext uri="{BB962C8B-B14F-4D97-AF65-F5344CB8AC3E}">
        <p14:creationId xmlns:p14="http://schemas.microsoft.com/office/powerpoint/2010/main" val="81975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C20A3F9A-6DE9-4506-9AD0-72D033A2953A}" type="datetimeFigureOut">
              <a:rPr lang="sl-SI" smtClean="0"/>
              <a:t>22.5.2020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AD837C04-721B-48A7-B23A-F809C09A6959}" type="slidenum">
              <a:rPr lang="sl-SI" smtClean="0"/>
              <a:t>‹#›</a:t>
            </a:fld>
            <a:endParaRPr lang="sl-SI"/>
          </a:p>
        </p:txBody>
      </p:sp>
    </p:spTree>
    <p:extLst>
      <p:ext uri="{BB962C8B-B14F-4D97-AF65-F5344CB8AC3E}">
        <p14:creationId xmlns:p14="http://schemas.microsoft.com/office/powerpoint/2010/main" val="229137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C20A3F9A-6DE9-4506-9AD0-72D033A2953A}" type="datetimeFigureOut">
              <a:rPr lang="sl-SI" smtClean="0"/>
              <a:t>22.5.2020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AD837C04-721B-48A7-B23A-F809C09A6959}" type="slidenum">
              <a:rPr lang="sl-SI" smtClean="0"/>
              <a:t>‹#›</a:t>
            </a:fld>
            <a:endParaRPr lang="sl-SI"/>
          </a:p>
        </p:txBody>
      </p:sp>
    </p:spTree>
    <p:extLst>
      <p:ext uri="{BB962C8B-B14F-4D97-AF65-F5344CB8AC3E}">
        <p14:creationId xmlns:p14="http://schemas.microsoft.com/office/powerpoint/2010/main" val="2825006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A3F9A-6DE9-4506-9AD0-72D033A2953A}" type="datetimeFigureOut">
              <a:rPr lang="sl-SI" smtClean="0"/>
              <a:t>22.5.2020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37C04-721B-48A7-B23A-F809C09A6959}" type="slidenum">
              <a:rPr lang="sl-SI" smtClean="0"/>
              <a:t>‹#›</a:t>
            </a:fld>
            <a:endParaRPr lang="sl-SI"/>
          </a:p>
        </p:txBody>
      </p:sp>
    </p:spTree>
    <p:extLst>
      <p:ext uri="{BB962C8B-B14F-4D97-AF65-F5344CB8AC3E}">
        <p14:creationId xmlns:p14="http://schemas.microsoft.com/office/powerpoint/2010/main" val="2655039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3568" y="404664"/>
            <a:ext cx="7772400" cy="1470025"/>
          </a:xfrm>
        </p:spPr>
        <p:txBody>
          <a:bodyPr/>
          <a:lstStyle/>
          <a:p>
            <a:r>
              <a:rPr lang="sl-SI" dirty="0" smtClean="0"/>
              <a:t>ZGODOVINA OBLAČENJA</a:t>
            </a:r>
            <a:endParaRPr lang="sl-SI" dirty="0"/>
          </a:p>
        </p:txBody>
      </p:sp>
      <p:sp>
        <p:nvSpPr>
          <p:cNvPr id="3" name="Podnaslov 2"/>
          <p:cNvSpPr>
            <a:spLocks noGrp="1"/>
          </p:cNvSpPr>
          <p:nvPr>
            <p:ph type="subTitle" idx="1"/>
          </p:nvPr>
        </p:nvSpPr>
        <p:spPr/>
        <p:txBody>
          <a:bodyPr/>
          <a:lstStyle/>
          <a:p>
            <a:endParaRPr lang="sl-SI"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181" t="48503" r="48854" b="32524"/>
          <a:stretch/>
        </p:blipFill>
        <p:spPr bwMode="auto">
          <a:xfrm>
            <a:off x="1619672" y="2276872"/>
            <a:ext cx="6200601"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6131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16632"/>
            <a:ext cx="8229600" cy="1301006"/>
          </a:xfrm>
        </p:spPr>
        <p:txBody>
          <a:bodyPr>
            <a:normAutofit fontScale="90000"/>
          </a:bodyPr>
          <a:lstStyle/>
          <a:p>
            <a:pPr algn="l"/>
            <a:r>
              <a:rPr lang="sl-SI" dirty="0" smtClean="0"/>
              <a:t/>
            </a:r>
            <a:br>
              <a:rPr lang="sl-SI" dirty="0" smtClean="0"/>
            </a:br>
            <a:r>
              <a:rPr lang="sl-SI" dirty="0"/>
              <a:t/>
            </a:r>
            <a:br>
              <a:rPr lang="sl-SI" dirty="0"/>
            </a:br>
            <a:r>
              <a:rPr lang="sl-SI" dirty="0" smtClean="0">
                <a:solidFill>
                  <a:srgbClr val="FF0000"/>
                </a:solidFill>
              </a:rPr>
              <a:t>Leta  med 1930- 1940</a:t>
            </a:r>
            <a:br>
              <a:rPr lang="sl-SI" dirty="0" smtClean="0">
                <a:solidFill>
                  <a:srgbClr val="FF0000"/>
                </a:solidFill>
              </a:rPr>
            </a:br>
            <a:r>
              <a:rPr lang="sl-SI" dirty="0" smtClean="0">
                <a:solidFill>
                  <a:srgbClr val="FF0000"/>
                </a:solidFill>
              </a:rPr>
              <a:t/>
            </a:r>
            <a:br>
              <a:rPr lang="sl-SI" dirty="0" smtClean="0">
                <a:solidFill>
                  <a:srgbClr val="FF0000"/>
                </a:solidFill>
              </a:rPr>
            </a:br>
            <a:endParaRPr lang="sl-SI" dirty="0">
              <a:solidFill>
                <a:srgbClr val="FF0000"/>
              </a:solidFill>
            </a:endParaRPr>
          </a:p>
        </p:txBody>
      </p:sp>
      <p:sp>
        <p:nvSpPr>
          <p:cNvPr id="3" name="Ograda vsebine 2"/>
          <p:cNvSpPr>
            <a:spLocks noGrp="1"/>
          </p:cNvSpPr>
          <p:nvPr>
            <p:ph sz="half" idx="1"/>
          </p:nvPr>
        </p:nvSpPr>
        <p:spPr>
          <a:xfrm>
            <a:off x="323528" y="1600200"/>
            <a:ext cx="4172272" cy="4525963"/>
          </a:xfrm>
        </p:spPr>
        <p:txBody>
          <a:bodyPr>
            <a:normAutofit/>
          </a:bodyPr>
          <a:lstStyle/>
          <a:p>
            <a:r>
              <a:rPr lang="sl-SI" dirty="0"/>
              <a:t>V tridesetih so ženske </a:t>
            </a:r>
            <a:r>
              <a:rPr lang="sl-SI" dirty="0" err="1"/>
              <a:t>izgledale</a:t>
            </a:r>
            <a:r>
              <a:rPr lang="sl-SI" dirty="0"/>
              <a:t> bolj </a:t>
            </a:r>
            <a:r>
              <a:rPr lang="sl-SI" dirty="0" smtClean="0"/>
              <a:t>prefinjeno</a:t>
            </a:r>
            <a:r>
              <a:rPr lang="sl-SI" dirty="0"/>
              <a:t>. </a:t>
            </a:r>
            <a:endParaRPr lang="sl-SI" dirty="0" smtClean="0"/>
          </a:p>
          <a:p>
            <a:r>
              <a:rPr lang="sl-SI" dirty="0" smtClean="0"/>
              <a:t>Pomembno </a:t>
            </a:r>
            <a:r>
              <a:rPr lang="sl-SI" dirty="0"/>
              <a:t>vlogo so imele rokavice</a:t>
            </a:r>
            <a:r>
              <a:rPr lang="sl-SI" dirty="0" smtClean="0"/>
              <a:t>.</a:t>
            </a:r>
          </a:p>
          <a:p>
            <a:r>
              <a:rPr lang="sl-SI" dirty="0" smtClean="0"/>
              <a:t> </a:t>
            </a:r>
            <a:r>
              <a:rPr lang="sl-SI" dirty="0"/>
              <a:t>Vpliv Hollywooda je bil velik</a:t>
            </a:r>
            <a:r>
              <a:rPr lang="sl-SI" dirty="0" smtClean="0"/>
              <a:t>.</a:t>
            </a:r>
          </a:p>
          <a:p>
            <a:r>
              <a:rPr lang="sl-SI" dirty="0" smtClean="0"/>
              <a:t>Začetek uporabe zadrg in </a:t>
            </a:r>
            <a:r>
              <a:rPr lang="sl-SI" dirty="0" err="1" smtClean="0"/>
              <a:t>najlonk</a:t>
            </a:r>
            <a:r>
              <a:rPr lang="sl-SI" dirty="0" smtClean="0"/>
              <a:t>.</a:t>
            </a:r>
            <a:endParaRPr lang="sl-SI" dirty="0"/>
          </a:p>
        </p:txBody>
      </p:sp>
      <p:pic>
        <p:nvPicPr>
          <p:cNvPr id="5" name="Ograda vsebine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2265" r="4069" b="5042"/>
          <a:stretch/>
        </p:blipFill>
        <p:spPr>
          <a:xfrm>
            <a:off x="4644008" y="1108364"/>
            <a:ext cx="3821119" cy="5223163"/>
          </a:xfrm>
        </p:spPr>
      </p:pic>
    </p:spTree>
    <p:extLst>
      <p:ext uri="{BB962C8B-B14F-4D97-AF65-F5344CB8AC3E}">
        <p14:creationId xmlns:p14="http://schemas.microsoft.com/office/powerpoint/2010/main" val="2051691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solidFill>
                  <a:srgbClr val="FF0000"/>
                </a:solidFill>
              </a:rPr>
              <a:t>Leta med 1940-1950</a:t>
            </a:r>
            <a:r>
              <a:rPr lang="sl-SI" dirty="0" smtClean="0"/>
              <a:t/>
            </a:r>
            <a:br>
              <a:rPr lang="sl-SI" dirty="0" smtClean="0"/>
            </a:br>
            <a:r>
              <a:rPr lang="sl-SI" dirty="0" smtClean="0"/>
              <a:t>vpliv 2. svetovne vojne</a:t>
            </a:r>
            <a:br>
              <a:rPr lang="sl-SI" dirty="0" smtClean="0"/>
            </a:br>
            <a:r>
              <a:rPr lang="sl-SI" dirty="0" smtClean="0"/>
              <a:t>po koncu vojne modni razcvet</a:t>
            </a:r>
            <a:endParaRPr lang="sl-SI" dirty="0"/>
          </a:p>
        </p:txBody>
      </p:sp>
      <p:pic>
        <p:nvPicPr>
          <p:cNvPr id="5" name="Ograda vsebine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932040" y="1877535"/>
            <a:ext cx="3528392" cy="4995954"/>
          </a:xfrm>
        </p:spPr>
      </p:pic>
      <p:pic>
        <p:nvPicPr>
          <p:cNvPr id="6" name="Ograda vsebine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5536" y="2132856"/>
            <a:ext cx="3196461" cy="4525963"/>
          </a:xfrm>
        </p:spPr>
      </p:pic>
    </p:spTree>
    <p:extLst>
      <p:ext uri="{BB962C8B-B14F-4D97-AF65-F5344CB8AC3E}">
        <p14:creationId xmlns:p14="http://schemas.microsoft.com/office/powerpoint/2010/main" val="515158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solidFill>
                  <a:srgbClr val="FF0000"/>
                </a:solidFill>
              </a:rPr>
              <a:t>Šestdeseta in sedemdeseta leta</a:t>
            </a:r>
            <a:r>
              <a:rPr lang="sl-SI" dirty="0" smtClean="0"/>
              <a:t/>
            </a:r>
            <a:br>
              <a:rPr lang="sl-SI" dirty="0" smtClean="0"/>
            </a:br>
            <a:r>
              <a:rPr lang="sl-SI" dirty="0" smtClean="0"/>
              <a:t>vpliv družbe, glasbe… (hipi, disko..)</a:t>
            </a:r>
            <a:endParaRPr lang="sl-SI" dirty="0"/>
          </a:p>
        </p:txBody>
      </p:sp>
      <p:pic>
        <p:nvPicPr>
          <p:cNvPr id="5" name="Ograda vsebine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87624" y="4293096"/>
            <a:ext cx="1580232" cy="2286070"/>
          </a:xfrm>
        </p:spPr>
      </p:pic>
      <p:pic>
        <p:nvPicPr>
          <p:cNvPr id="6" name="Ograda vsebine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1520" y="1628800"/>
            <a:ext cx="2886471" cy="2471452"/>
          </a:xfrm>
        </p:spPr>
      </p:pic>
      <p:pic>
        <p:nvPicPr>
          <p:cNvPr id="7" name="Slika 6"/>
          <p:cNvPicPr>
            <a:picLocks noChangeAspect="1"/>
          </p:cNvPicPr>
          <p:nvPr/>
        </p:nvPicPr>
        <p:blipFill rotWithShape="1">
          <a:blip r:embed="rId4" cstate="print">
            <a:extLst>
              <a:ext uri="{28A0092B-C50C-407E-A947-70E740481C1C}">
                <a14:useLocalDpi xmlns:a14="http://schemas.microsoft.com/office/drawing/2010/main" val="0"/>
              </a:ext>
            </a:extLst>
          </a:blip>
          <a:srcRect l="2599" t="43510" r="50000" b="7370"/>
          <a:stretch/>
        </p:blipFill>
        <p:spPr>
          <a:xfrm>
            <a:off x="4375433" y="1628800"/>
            <a:ext cx="2542607" cy="1911927"/>
          </a:xfrm>
          <a:prstGeom prst="rect">
            <a:avLst/>
          </a:prstGeom>
        </p:spPr>
      </p:pic>
      <p:pic>
        <p:nvPicPr>
          <p:cNvPr id="8" name="Ograda vseb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7436" y="3717032"/>
            <a:ext cx="4977012" cy="2927654"/>
          </a:xfrm>
          <a:prstGeom prst="rect">
            <a:avLst/>
          </a:prstGeom>
        </p:spPr>
      </p:pic>
    </p:spTree>
    <p:extLst>
      <p:ext uri="{BB962C8B-B14F-4D97-AF65-F5344CB8AC3E}">
        <p14:creationId xmlns:p14="http://schemas.microsoft.com/office/powerpoint/2010/main" val="813698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solidFill>
                  <a:srgbClr val="FF0000"/>
                </a:solidFill>
              </a:rPr>
              <a:t>Osemdeseta in 90. leta- </a:t>
            </a:r>
            <a:r>
              <a:rPr lang="sl-SI" dirty="0" smtClean="0"/>
              <a:t>razigrana in pisana oblačila, frizure…vpliv TV serij</a:t>
            </a:r>
            <a:endParaRPr lang="sl-SI" dirty="0"/>
          </a:p>
        </p:txBody>
      </p:sp>
      <p:pic>
        <p:nvPicPr>
          <p:cNvPr id="8" name="Ograda vsebine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16016" y="2924944"/>
            <a:ext cx="4038600" cy="2687142"/>
          </a:xfrm>
        </p:spPr>
      </p:pic>
      <p:pic>
        <p:nvPicPr>
          <p:cNvPr id="7" name="Ograda vsebine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843881"/>
            <a:ext cx="4038600" cy="4038600"/>
          </a:xfrm>
        </p:spPr>
      </p:pic>
    </p:spTree>
    <p:extLst>
      <p:ext uri="{BB962C8B-B14F-4D97-AF65-F5344CB8AC3E}">
        <p14:creationId xmlns:p14="http://schemas.microsoft.com/office/powerpoint/2010/main" val="2352864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rgbClr val="FF0000"/>
                </a:solidFill>
              </a:rPr>
              <a:t>Kaj pa je moderno danes?</a:t>
            </a:r>
            <a:endParaRPr lang="sl-SI" dirty="0">
              <a:solidFill>
                <a:srgbClr val="FF0000"/>
              </a:solidFill>
            </a:endParaRPr>
          </a:p>
        </p:txBody>
      </p:sp>
      <p:pic>
        <p:nvPicPr>
          <p:cNvPr id="5" name="Ograda vsebine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1484784"/>
            <a:ext cx="4038600" cy="2808380"/>
          </a:xfrm>
        </p:spPr>
      </p:pic>
      <p:pic>
        <p:nvPicPr>
          <p:cNvPr id="6" name="Ograda vsebine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5536" y="4509120"/>
            <a:ext cx="2762250" cy="1657350"/>
          </a:xfrm>
        </p:spPr>
      </p:pic>
      <p:pic>
        <p:nvPicPr>
          <p:cNvPr id="7" name="Slika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356" y="4087488"/>
            <a:ext cx="5423644" cy="2711822"/>
          </a:xfrm>
          <a:prstGeom prst="rect">
            <a:avLst/>
          </a:prstGeom>
        </p:spPr>
      </p:pic>
      <p:pic>
        <p:nvPicPr>
          <p:cNvPr id="8" name="Slika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080" y="1340768"/>
            <a:ext cx="2071993" cy="2419294"/>
          </a:xfrm>
          <a:prstGeom prst="rect">
            <a:avLst/>
          </a:prstGeom>
        </p:spPr>
      </p:pic>
    </p:spTree>
    <p:extLst>
      <p:ext uri="{BB962C8B-B14F-4D97-AF65-F5344CB8AC3E}">
        <p14:creationId xmlns:p14="http://schemas.microsoft.com/office/powerpoint/2010/main" val="1638833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Stili oblačenja kot znak pripadnosti</a:t>
            </a:r>
            <a:endParaRPr lang="sl-SI" dirty="0"/>
          </a:p>
        </p:txBody>
      </p:sp>
      <p:pic>
        <p:nvPicPr>
          <p:cNvPr id="5" name="Ograda vsebine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4223" y="1412776"/>
            <a:ext cx="3402162" cy="4248472"/>
          </a:xfrm>
        </p:spPr>
      </p:pic>
      <p:pic>
        <p:nvPicPr>
          <p:cNvPr id="6" name="Ograda vsebine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11960" y="1412776"/>
            <a:ext cx="4450947" cy="2961903"/>
          </a:xfrm>
        </p:spPr>
      </p:pic>
    </p:spTree>
    <p:extLst>
      <p:ext uri="{BB962C8B-B14F-4D97-AF65-F5344CB8AC3E}">
        <p14:creationId xmlns:p14="http://schemas.microsoft.com/office/powerpoint/2010/main" val="1458968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5601517" cy="1143000"/>
          </a:xfrm>
        </p:spPr>
        <p:txBody>
          <a:bodyPr>
            <a:normAutofit fontScale="90000"/>
          </a:bodyPr>
          <a:lstStyle/>
          <a:p>
            <a:pPr algn="l"/>
            <a:r>
              <a:rPr lang="sl-SI" dirty="0" smtClean="0"/>
              <a:t>Tradicionalna oblačila</a:t>
            </a:r>
            <a:br>
              <a:rPr lang="sl-SI" dirty="0" smtClean="0"/>
            </a:br>
            <a:r>
              <a:rPr lang="sl-SI" dirty="0" smtClean="0"/>
              <a:t>se z modo NE spreminjajo</a:t>
            </a:r>
            <a:endParaRPr lang="sl-SI" dirty="0"/>
          </a:p>
        </p:txBody>
      </p:sp>
      <p:pic>
        <p:nvPicPr>
          <p:cNvPr id="5" name="Ograda vsebine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9552" y="1556792"/>
            <a:ext cx="3390528" cy="2263177"/>
          </a:xfrm>
        </p:spPr>
      </p:pic>
      <p:pic>
        <p:nvPicPr>
          <p:cNvPr id="6" name="Ograda vsebine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52120" y="1340768"/>
            <a:ext cx="3342137" cy="2121427"/>
          </a:xfrm>
        </p:spPr>
      </p:pic>
      <p:pic>
        <p:nvPicPr>
          <p:cNvPr id="7" name="Slika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4077072"/>
            <a:ext cx="3041438" cy="2232248"/>
          </a:xfrm>
          <a:prstGeom prst="rect">
            <a:avLst/>
          </a:prstGeom>
        </p:spPr>
      </p:pic>
      <p:pic>
        <p:nvPicPr>
          <p:cNvPr id="8" name="Slika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928" y="3501008"/>
            <a:ext cx="4845643" cy="3028527"/>
          </a:xfrm>
          <a:prstGeom prst="rect">
            <a:avLst/>
          </a:prstGeom>
        </p:spPr>
      </p:pic>
    </p:spTree>
    <p:extLst>
      <p:ext uri="{BB962C8B-B14F-4D97-AF65-F5344CB8AC3E}">
        <p14:creationId xmlns:p14="http://schemas.microsoft.com/office/powerpoint/2010/main" val="3391504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274638"/>
            <a:ext cx="8686800" cy="2290266"/>
          </a:xfrm>
        </p:spPr>
        <p:txBody>
          <a:bodyPr>
            <a:normAutofit fontScale="90000"/>
          </a:bodyPr>
          <a:lstStyle/>
          <a:p>
            <a:r>
              <a:rPr lang="sl-SI" sz="3200" dirty="0" smtClean="0">
                <a:solidFill>
                  <a:srgbClr val="FF0000"/>
                </a:solidFill>
              </a:rPr>
              <a:t>PRAZGODOVINA</a:t>
            </a:r>
            <a:br>
              <a:rPr lang="sl-SI" sz="3200" dirty="0" smtClean="0">
                <a:solidFill>
                  <a:srgbClr val="FF0000"/>
                </a:solidFill>
              </a:rPr>
            </a:br>
            <a:r>
              <a:rPr lang="sl-SI" sz="3200" dirty="0" smtClean="0"/>
              <a:t/>
            </a:r>
            <a:br>
              <a:rPr lang="sl-SI" sz="3200" dirty="0" smtClean="0"/>
            </a:br>
            <a:r>
              <a:rPr lang="sl-SI" sz="3200" dirty="0" smtClean="0"/>
              <a:t>PRVA OBLAČILA IZ PREPLETENIH TRAV, LOČJA, TER KOŽ</a:t>
            </a:r>
            <a:br>
              <a:rPr lang="sl-SI" sz="3200" dirty="0" smtClean="0"/>
            </a:br>
            <a:r>
              <a:rPr lang="sl-SI" sz="3200" dirty="0" smtClean="0"/>
              <a:t>KASNEJE UPORABA USNJA, LANU IN VOLNE</a:t>
            </a:r>
            <a:endParaRPr lang="sl-SI" sz="32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935" t="12026" r="54035" b="62707"/>
          <a:stretch/>
        </p:blipFill>
        <p:spPr bwMode="auto">
          <a:xfrm>
            <a:off x="1204384" y="2420888"/>
            <a:ext cx="5685728"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grada vsebine 2"/>
          <p:cNvSpPr>
            <a:spLocks noGrp="1"/>
          </p:cNvSpPr>
          <p:nvPr>
            <p:ph idx="1"/>
          </p:nvPr>
        </p:nvSpPr>
        <p:spPr>
          <a:xfrm>
            <a:off x="457200" y="1600201"/>
            <a:ext cx="8229600" cy="820688"/>
          </a:xfrm>
        </p:spPr>
        <p:txBody>
          <a:bodyPr/>
          <a:lstStyle/>
          <a:p>
            <a:endParaRPr lang="sl-SI" dirty="0"/>
          </a:p>
        </p:txBody>
      </p:sp>
    </p:spTree>
    <p:extLst>
      <p:ext uri="{BB962C8B-B14F-4D97-AF65-F5344CB8AC3E}">
        <p14:creationId xmlns:p14="http://schemas.microsoft.com/office/powerpoint/2010/main" val="3432620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EGIPČANI, RIMLJANI IN GRKI</a:t>
            </a:r>
            <a:br>
              <a:rPr lang="sl-SI" dirty="0" smtClean="0"/>
            </a:br>
            <a:r>
              <a:rPr lang="sl-SI" dirty="0" smtClean="0"/>
              <a:t>Egipčani (3000 - 500 pr. n. št.) </a:t>
            </a:r>
            <a:br>
              <a:rPr lang="sl-SI" dirty="0" smtClean="0"/>
            </a:br>
            <a:endParaRPr lang="sl-SI" sz="2200" dirty="0"/>
          </a:p>
        </p:txBody>
      </p:sp>
      <p:pic>
        <p:nvPicPr>
          <p:cNvPr id="4" name="Picture 3"/>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6758" t="48268" r="53094" b="15732"/>
          <a:stretch/>
        </p:blipFill>
        <p:spPr bwMode="auto">
          <a:xfrm>
            <a:off x="179512" y="1700808"/>
            <a:ext cx="4464495" cy="4484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grada vsebine 4"/>
          <p:cNvSpPr>
            <a:spLocks noGrp="1"/>
          </p:cNvSpPr>
          <p:nvPr>
            <p:ph sz="half" idx="2"/>
          </p:nvPr>
        </p:nvSpPr>
        <p:spPr/>
        <p:txBody>
          <a:bodyPr>
            <a:normAutofit lnSpcReduction="10000"/>
          </a:bodyPr>
          <a:lstStyle/>
          <a:p>
            <a:r>
              <a:rPr lang="sl-SI" dirty="0" smtClean="0"/>
              <a:t>poznali so volnene, bombažne in svilene tkanine najboljših kvalitet. Tkanino so pričeli barvati, oblačila so bila praktična. Najosnovnejša obleka je bil predpasnik, ki je segal do kolen. Začeli uporabljati nakit in obutev. </a:t>
            </a:r>
            <a:endParaRPr lang="sl-SI" dirty="0"/>
          </a:p>
        </p:txBody>
      </p:sp>
    </p:spTree>
    <p:extLst>
      <p:ext uri="{BB962C8B-B14F-4D97-AF65-F5344CB8AC3E}">
        <p14:creationId xmlns:p14="http://schemas.microsoft.com/office/powerpoint/2010/main" val="1755655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STARI GRKI (1600 - 100 pr. n. št.) </a:t>
            </a:r>
            <a:endParaRPr lang="sl-SI" dirty="0"/>
          </a:p>
        </p:txBody>
      </p:sp>
      <p:sp>
        <p:nvSpPr>
          <p:cNvPr id="5" name="Ograda vsebine 4"/>
          <p:cNvSpPr>
            <a:spLocks noGrp="1"/>
          </p:cNvSpPr>
          <p:nvPr>
            <p:ph sz="half" idx="2"/>
          </p:nvPr>
        </p:nvSpPr>
        <p:spPr/>
        <p:txBody>
          <a:bodyPr>
            <a:normAutofit fontScale="77500" lnSpcReduction="20000"/>
          </a:bodyPr>
          <a:lstStyle/>
          <a:p>
            <a:r>
              <a:rPr lang="sl-SI" dirty="0" smtClean="0"/>
              <a:t>Osnovo grškega oblačenja so sestavljala preprosta oblačila štirikotnih oblik: </a:t>
            </a:r>
            <a:r>
              <a:rPr lang="sl-SI" b="1" dirty="0" smtClean="0"/>
              <a:t>hiton</a:t>
            </a:r>
            <a:r>
              <a:rPr lang="sl-SI" dirty="0" smtClean="0"/>
              <a:t> (moško in žensko platneno oblačilo), </a:t>
            </a:r>
            <a:r>
              <a:rPr lang="sl-SI" b="1" dirty="0" err="1" smtClean="0"/>
              <a:t>hlamida</a:t>
            </a:r>
            <a:r>
              <a:rPr lang="sl-SI" dirty="0" smtClean="0"/>
              <a:t> (volneno kvadratno ogrinjalo) in </a:t>
            </a:r>
            <a:r>
              <a:rPr lang="sl-SI" b="1" dirty="0" err="1" smtClean="0"/>
              <a:t>peplos</a:t>
            </a:r>
            <a:r>
              <a:rPr lang="sl-SI" dirty="0" smtClean="0"/>
              <a:t> (žensko oblačilo, speto s sponkami. V vseh svojih obdobjih so Grki najpogosteje uporabljali oblačila bele barve.</a:t>
            </a:r>
          </a:p>
          <a:p>
            <a:r>
              <a:rPr lang="sl-SI" dirty="0" smtClean="0"/>
              <a:t>. Grki so v glavnem hodili bosi, nosili pa so tudi preproste sandale z jermeni, s plutovinastim ali lesenim podplatom, imenovane </a:t>
            </a:r>
            <a:r>
              <a:rPr lang="sl-SI" b="1" dirty="0" err="1" smtClean="0"/>
              <a:t>krepide</a:t>
            </a:r>
            <a:r>
              <a:rPr lang="sl-SI" dirty="0" smtClean="0"/>
              <a:t>, in usnjene škornje.</a:t>
            </a:r>
            <a:endParaRPr lang="sl-SI"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54" t="36508" r="58474" b="32765"/>
          <a:stretch/>
        </p:blipFill>
        <p:spPr bwMode="auto">
          <a:xfrm>
            <a:off x="14086" y="1196752"/>
            <a:ext cx="3816424" cy="4718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44173" t="41604" r="40877" b="32765"/>
          <a:stretch/>
        </p:blipFill>
        <p:spPr bwMode="auto">
          <a:xfrm>
            <a:off x="2411760" y="4221088"/>
            <a:ext cx="2592288" cy="2498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195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RIMLJANI (400 pr. n. št. - 500 n. št.) </a:t>
            </a:r>
            <a:endParaRPr lang="sl-SI" dirty="0"/>
          </a:p>
        </p:txBody>
      </p:sp>
      <p:sp>
        <p:nvSpPr>
          <p:cNvPr id="4" name="Ograda vsebine 3"/>
          <p:cNvSpPr>
            <a:spLocks noGrp="1"/>
          </p:cNvSpPr>
          <p:nvPr>
            <p:ph sz="half" idx="2"/>
          </p:nvPr>
        </p:nvSpPr>
        <p:spPr/>
        <p:txBody>
          <a:bodyPr>
            <a:normAutofit fontScale="70000" lnSpcReduction="20000"/>
          </a:bodyPr>
          <a:lstStyle/>
          <a:p>
            <a:r>
              <a:rPr lang="sl-SI" dirty="0" smtClean="0"/>
              <a:t>Osnovno oblačilo obeh spolov je sestavljala </a:t>
            </a:r>
            <a:r>
              <a:rPr lang="sl-SI" b="1" dirty="0" smtClean="0"/>
              <a:t>TUNIKA</a:t>
            </a:r>
            <a:r>
              <a:rPr lang="sl-SI" dirty="0" smtClean="0"/>
              <a:t>, ki so jo nosili preko lanenega, v pasu prevezanega predpasnika.</a:t>
            </a:r>
          </a:p>
          <a:p>
            <a:r>
              <a:rPr lang="sl-SI" dirty="0" smtClean="0"/>
              <a:t> Preko tunike so nosili različne oblike OGRINJAL.</a:t>
            </a:r>
          </a:p>
          <a:p>
            <a:r>
              <a:rPr lang="sl-SI" dirty="0" smtClean="0"/>
              <a:t> Značilno vrhnje oblačilo dostojanstvenikov je bila obsežna </a:t>
            </a:r>
            <a:r>
              <a:rPr lang="sl-SI" b="1" dirty="0" smtClean="0"/>
              <a:t>TOGA</a:t>
            </a:r>
            <a:r>
              <a:rPr lang="sl-SI" dirty="0" smtClean="0"/>
              <a:t> POLKROŽNE OBLIKE. </a:t>
            </a:r>
          </a:p>
          <a:p>
            <a:r>
              <a:rPr lang="sl-SI" dirty="0" smtClean="0"/>
              <a:t>Najbolj razširjena obutev so bili sandali z jermeni, nosili pa so tudi natikače in usnjene škornje. </a:t>
            </a:r>
          </a:p>
          <a:p>
            <a:r>
              <a:rPr lang="sl-SI" dirty="0" smtClean="0"/>
              <a:t>Sandali so bila vsakdanja obutev, zaprta obuvala pa so uporabljali samo ob svečanih priložnostih. </a:t>
            </a:r>
            <a:endParaRPr lang="sl-SI" dirty="0"/>
          </a:p>
        </p:txBody>
      </p:sp>
      <p:pic>
        <p:nvPicPr>
          <p:cNvPr id="3074"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8730" t="33412" r="58855" b="51134"/>
          <a:stretch/>
        </p:blipFill>
        <p:spPr bwMode="auto">
          <a:xfrm>
            <a:off x="395536" y="1494971"/>
            <a:ext cx="3857150" cy="2699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480" t="36271" r="33037" b="49845"/>
          <a:stretch/>
        </p:blipFill>
        <p:spPr bwMode="auto">
          <a:xfrm>
            <a:off x="107504" y="4450432"/>
            <a:ext cx="4265803" cy="162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1969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Gotika (1200 - 1500)</a:t>
            </a:r>
            <a:endParaRPr lang="sl-SI" dirty="0"/>
          </a:p>
        </p:txBody>
      </p:sp>
      <p:sp>
        <p:nvSpPr>
          <p:cNvPr id="3" name="Ograda vsebine 2"/>
          <p:cNvSpPr>
            <a:spLocks noGrp="1"/>
          </p:cNvSpPr>
          <p:nvPr>
            <p:ph sz="half" idx="1"/>
          </p:nvPr>
        </p:nvSpPr>
        <p:spPr/>
        <p:txBody>
          <a:bodyPr>
            <a:normAutofit/>
          </a:bodyPr>
          <a:lstStyle/>
          <a:p>
            <a:r>
              <a:rPr lang="sl-SI" dirty="0" smtClean="0"/>
              <a:t>Značilna ozka oblačila z izrazito poudarjeno vzdolžno linijo, dolge vlečke, visoki rogljati in stožčasti klobuki. </a:t>
            </a:r>
            <a:endParaRPr lang="sl-SI" dirty="0"/>
          </a:p>
        </p:txBody>
      </p:sp>
      <p:pic>
        <p:nvPicPr>
          <p:cNvPr id="4098"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7273" t="39725" r="56947" b="26715"/>
          <a:stretch/>
        </p:blipFill>
        <p:spPr bwMode="auto">
          <a:xfrm>
            <a:off x="5148064" y="2492896"/>
            <a:ext cx="2566780" cy="3068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301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Renesansa (1500 - 1640)</a:t>
            </a:r>
            <a:endParaRPr lang="sl-SI" dirty="0"/>
          </a:p>
        </p:txBody>
      </p:sp>
      <p:pic>
        <p:nvPicPr>
          <p:cNvPr id="5" name="Ograda vsebine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9592" y="1700808"/>
            <a:ext cx="3183569" cy="3924300"/>
          </a:xfrm>
        </p:spPr>
      </p:pic>
      <p:sp>
        <p:nvSpPr>
          <p:cNvPr id="4" name="Ograda vsebine 3"/>
          <p:cNvSpPr>
            <a:spLocks noGrp="1"/>
          </p:cNvSpPr>
          <p:nvPr>
            <p:ph sz="half" idx="2"/>
          </p:nvPr>
        </p:nvSpPr>
        <p:spPr/>
        <p:txBody>
          <a:bodyPr>
            <a:normAutofit fontScale="92500" lnSpcReduction="20000"/>
          </a:bodyPr>
          <a:lstStyle/>
          <a:p>
            <a:r>
              <a:rPr lang="sl-SI" dirty="0" smtClean="0"/>
              <a:t>Renesančna oblačila so poudarjala osebnost, telesno moč, lepoto in bogastvo. </a:t>
            </a:r>
          </a:p>
          <a:p>
            <a:r>
              <a:rPr lang="sl-SI" dirty="0" smtClean="0"/>
              <a:t>Med ženskimi oblačili so bili predvsem nabrano krilo, </a:t>
            </a:r>
            <a:r>
              <a:rPr lang="sl-SI" dirty="0" err="1" smtClean="0"/>
              <a:t>korzet</a:t>
            </a:r>
            <a:r>
              <a:rPr lang="sl-SI" dirty="0" smtClean="0"/>
              <a:t> in srajca s čipkami. </a:t>
            </a:r>
          </a:p>
          <a:p>
            <a:r>
              <a:rPr lang="sl-SI" dirty="0" smtClean="0"/>
              <a:t>Pri ženskem oblačilu se je pojavil steznik in krinolina, ki je popolnoma zabrisala obliko telesa. </a:t>
            </a:r>
            <a:endParaRPr lang="sl-SI" dirty="0"/>
          </a:p>
        </p:txBody>
      </p:sp>
    </p:spTree>
    <p:extLst>
      <p:ext uri="{BB962C8B-B14F-4D97-AF65-F5344CB8AC3E}">
        <p14:creationId xmlns:p14="http://schemas.microsoft.com/office/powerpoint/2010/main" val="201186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Klasicizem (1785 -1815)</a:t>
            </a:r>
            <a:endParaRPr lang="sl-SI" dirty="0"/>
          </a:p>
        </p:txBody>
      </p:sp>
      <p:pic>
        <p:nvPicPr>
          <p:cNvPr id="5" name="Ograda vsebine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66716" y="1266270"/>
            <a:ext cx="3389260" cy="4683009"/>
          </a:xfrm>
        </p:spPr>
      </p:pic>
      <p:sp>
        <p:nvSpPr>
          <p:cNvPr id="4" name="Ograda vsebine 3"/>
          <p:cNvSpPr>
            <a:spLocks noGrp="1"/>
          </p:cNvSpPr>
          <p:nvPr>
            <p:ph sz="half" idx="2"/>
          </p:nvPr>
        </p:nvSpPr>
        <p:spPr/>
        <p:txBody>
          <a:bodyPr>
            <a:normAutofit fontScale="62500" lnSpcReduction="20000"/>
          </a:bodyPr>
          <a:lstStyle/>
          <a:p>
            <a:r>
              <a:rPr lang="sl-SI" dirty="0" smtClean="0"/>
              <a:t>Obdobje odlikujeta preprostost in eleganca.</a:t>
            </a:r>
          </a:p>
          <a:p>
            <a:r>
              <a:rPr lang="sl-SI" dirty="0" smtClean="0"/>
              <a:t> Oblačila so postala enostavnejša, udobnejša, bolj praktična in so zajemala širši sloj ljudi. </a:t>
            </a:r>
          </a:p>
          <a:p>
            <a:r>
              <a:rPr lang="sl-SI" dirty="0" smtClean="0"/>
              <a:t>Pojavile so se prve trgovine s konfekcijo.</a:t>
            </a:r>
          </a:p>
          <a:p>
            <a:r>
              <a:rPr lang="sl-SI" dirty="0" smtClean="0"/>
              <a:t>Razširi se moda preprostih, pod prsmi prevezanih belih srajčk, ki so spominjale na antična oblačila. </a:t>
            </a:r>
          </a:p>
          <a:p>
            <a:r>
              <a:rPr lang="sl-SI" dirty="0" smtClean="0"/>
              <a:t>Moški so nosili frak ,telovnik in podkolenske hlače.</a:t>
            </a:r>
          </a:p>
          <a:p>
            <a:r>
              <a:rPr lang="sl-SI" dirty="0" smtClean="0"/>
              <a:t>Ženske čevlje so nadomestili z nizkimi copati ali s sandali z jermeni po antičnem vzoru. Tudi moški so nosili nizke čevlje brez pet, ki so jih zavezovali s pentljami.</a:t>
            </a:r>
            <a:endParaRPr lang="sl-SI" dirty="0"/>
          </a:p>
        </p:txBody>
      </p:sp>
    </p:spTree>
    <p:extLst>
      <p:ext uri="{BB962C8B-B14F-4D97-AF65-F5344CB8AC3E}">
        <p14:creationId xmlns:p14="http://schemas.microsoft.com/office/powerpoint/2010/main" val="3381383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20. stoletje</a:t>
            </a:r>
            <a:endParaRPr lang="sl-SI" dirty="0"/>
          </a:p>
        </p:txBody>
      </p:sp>
      <p:sp>
        <p:nvSpPr>
          <p:cNvPr id="3" name="Ograda vsebine 2"/>
          <p:cNvSpPr>
            <a:spLocks noGrp="1"/>
          </p:cNvSpPr>
          <p:nvPr>
            <p:ph sz="half" idx="1"/>
          </p:nvPr>
        </p:nvSpPr>
        <p:spPr/>
        <p:txBody>
          <a:bodyPr/>
          <a:lstStyle/>
          <a:p>
            <a:r>
              <a:rPr lang="sl-SI" dirty="0" smtClean="0"/>
              <a:t>20. leta</a:t>
            </a:r>
            <a:endParaRPr lang="sl-SI" dirty="0"/>
          </a:p>
        </p:txBody>
      </p:sp>
      <p:pic>
        <p:nvPicPr>
          <p:cNvPr id="5" name="Ograda vsebine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483768" y="1916832"/>
            <a:ext cx="5915000" cy="4436250"/>
          </a:xfrm>
        </p:spPr>
      </p:pic>
    </p:spTree>
    <p:extLst>
      <p:ext uri="{BB962C8B-B14F-4D97-AF65-F5344CB8AC3E}">
        <p14:creationId xmlns:p14="http://schemas.microsoft.com/office/powerpoint/2010/main" val="2992977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465</Words>
  <Application>Microsoft Office PowerPoint</Application>
  <PresentationFormat>Diaprojekcija na zaslonu (4:3)</PresentationFormat>
  <Paragraphs>41</Paragraphs>
  <Slides>16</Slides>
  <Notes>2</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16</vt:i4>
      </vt:variant>
    </vt:vector>
  </HeadingPairs>
  <TitlesOfParts>
    <vt:vector size="19" baseType="lpstr">
      <vt:lpstr>Arial</vt:lpstr>
      <vt:lpstr>Calibri</vt:lpstr>
      <vt:lpstr>Officeova tema</vt:lpstr>
      <vt:lpstr>ZGODOVINA OBLAČENJA</vt:lpstr>
      <vt:lpstr>PRAZGODOVINA  PRVA OBLAČILA IZ PREPLETENIH TRAV, LOČJA, TER KOŽ KASNEJE UPORABA USNJA, LANU IN VOLNE</vt:lpstr>
      <vt:lpstr>EGIPČANI, RIMLJANI IN GRKI Egipčani (3000 - 500 pr. n. št.)  </vt:lpstr>
      <vt:lpstr>STARI GRKI (1600 - 100 pr. n. št.) </vt:lpstr>
      <vt:lpstr>RIMLJANI (400 pr. n. št. - 500 n. št.) </vt:lpstr>
      <vt:lpstr>Gotika (1200 - 1500)</vt:lpstr>
      <vt:lpstr>Renesansa (1500 - 1640)</vt:lpstr>
      <vt:lpstr>Klasicizem (1785 -1815)</vt:lpstr>
      <vt:lpstr>20. stoletje</vt:lpstr>
      <vt:lpstr>  Leta  med 1930- 1940  </vt:lpstr>
      <vt:lpstr>Leta med 1940-1950 vpliv 2. svetovne vojne po koncu vojne modni razcvet</vt:lpstr>
      <vt:lpstr>Šestdeseta in sedemdeseta leta vpliv družbe, glasbe… (hipi, disko..)</vt:lpstr>
      <vt:lpstr>Osemdeseta in 90. leta- razigrana in pisana oblačila, frizure…vpliv TV serij</vt:lpstr>
      <vt:lpstr>Kaj pa je moderno danes?</vt:lpstr>
      <vt:lpstr>Stili oblačenja kot znak pripadnosti</vt:lpstr>
      <vt:lpstr>Tradicionalna oblačila se z modo NE spreminjajo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ZGODOVINA OBLAČENJA</dc:title>
  <dc:creator>lenovo5</dc:creator>
  <cp:lastModifiedBy>Tatjana</cp:lastModifiedBy>
  <cp:revision>11</cp:revision>
  <dcterms:created xsi:type="dcterms:W3CDTF">2017-03-26T19:15:19Z</dcterms:created>
  <dcterms:modified xsi:type="dcterms:W3CDTF">2020-05-22T06:52:50Z</dcterms:modified>
</cp:coreProperties>
</file>